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6"/>
  </p:notesMasterIdLst>
  <p:sldIdLst>
    <p:sldId id="360" r:id="rId2"/>
    <p:sldId id="423" r:id="rId3"/>
    <p:sldId id="424" r:id="rId4"/>
    <p:sldId id="425" r:id="rId5"/>
    <p:sldId id="426" r:id="rId6"/>
    <p:sldId id="436" r:id="rId7"/>
    <p:sldId id="427" r:id="rId8"/>
    <p:sldId id="428" r:id="rId9"/>
    <p:sldId id="429" r:id="rId10"/>
    <p:sldId id="447" r:id="rId11"/>
    <p:sldId id="448" r:id="rId12"/>
    <p:sldId id="449" r:id="rId13"/>
    <p:sldId id="430" r:id="rId14"/>
    <p:sldId id="453" r:id="rId15"/>
    <p:sldId id="432" r:id="rId16"/>
    <p:sldId id="433" r:id="rId17"/>
    <p:sldId id="465" r:id="rId18"/>
    <p:sldId id="454" r:id="rId19"/>
    <p:sldId id="435" r:id="rId20"/>
    <p:sldId id="467" r:id="rId21"/>
    <p:sldId id="469" r:id="rId22"/>
    <p:sldId id="456" r:id="rId23"/>
    <p:sldId id="457" r:id="rId24"/>
    <p:sldId id="470" r:id="rId25"/>
    <p:sldId id="472" r:id="rId26"/>
    <p:sldId id="471" r:id="rId27"/>
    <p:sldId id="459" r:id="rId28"/>
    <p:sldId id="460" r:id="rId29"/>
    <p:sldId id="461" r:id="rId30"/>
    <p:sldId id="475" r:id="rId31"/>
    <p:sldId id="476" r:id="rId32"/>
    <p:sldId id="477" r:id="rId33"/>
    <p:sldId id="485" r:id="rId34"/>
    <p:sldId id="486" r:id="rId35"/>
    <p:sldId id="488" r:id="rId36"/>
    <p:sldId id="462" r:id="rId37"/>
    <p:sldId id="489" r:id="rId38"/>
    <p:sldId id="500" r:id="rId39"/>
    <p:sldId id="491" r:id="rId40"/>
    <p:sldId id="492" r:id="rId41"/>
    <p:sldId id="493" r:id="rId42"/>
    <p:sldId id="494" r:id="rId43"/>
    <p:sldId id="498" r:id="rId44"/>
    <p:sldId id="359" r:id="rId45"/>
  </p:sldIdLst>
  <p:sldSz cx="12190413" cy="6859588"/>
  <p:notesSz cx="6858000" cy="9144000"/>
  <p:defaultTextStyle>
    <a:defPPr>
      <a:defRPr lang="zh-CN"/>
    </a:defPPr>
    <a:lvl1pPr marL="0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1pPr>
    <a:lvl2pPr marL="544195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2pPr>
    <a:lvl3pPr marL="1088390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3pPr>
    <a:lvl4pPr marL="1632585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4pPr>
    <a:lvl5pPr marL="2176780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5pPr>
    <a:lvl6pPr marL="2720975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6pPr>
    <a:lvl7pPr marL="3265805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7pPr>
    <a:lvl8pPr marL="3810000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8pPr>
    <a:lvl9pPr marL="4354195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>
          <p15:clr>
            <a:srgbClr val="A4A3A4"/>
          </p15:clr>
        </p15:guide>
        <p15:guide id="2" pos="-1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00B050"/>
    <a:srgbClr val="00B0F0"/>
    <a:srgbClr val="FDCD5F"/>
    <a:srgbClr val="55C1E7"/>
    <a:srgbClr val="93B784"/>
    <a:srgbClr val="1B90A2"/>
    <a:srgbClr val="A6A6A6"/>
    <a:srgbClr val="595E64"/>
    <a:srgbClr val="4FCCA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794" autoAdjust="0"/>
    <p:restoredTop sz="94238" autoAdjust="0"/>
  </p:normalViewPr>
  <p:slideViewPr>
    <p:cSldViewPr snapToGrid="0" showGuides="1">
      <p:cViewPr varScale="1">
        <p:scale>
          <a:sx n="69" d="100"/>
          <a:sy n="69" d="100"/>
        </p:scale>
        <p:origin x="120" y="60"/>
      </p:cViewPr>
      <p:guideLst>
        <p:guide orient="horz"/>
        <p:guide pos="-1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10"/>
    </mc:Choice>
    <mc:Fallback>
      <c:style val="10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>
              <a:defRPr lang="zh-CN" sz="216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zh-CN" sz="2800" dirty="0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成绩组成</a:t>
            </a:r>
          </a:p>
        </c:rich>
      </c:tx>
      <c:layout>
        <c:manualLayout>
          <c:xMode val="edge"/>
          <c:yMode val="edge"/>
          <c:x val="0.26530493544135603"/>
          <c:y val="8.4665068884853898E-3"/>
        </c:manualLayout>
      </c:layout>
      <c:overlay val="0"/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成绩</c:v>
                </c:pt>
              </c:strCache>
            </c:strRef>
          </c:tx>
          <c:dPt>
            <c:idx val="0"/>
            <c:bubble3D val="0"/>
            <c:extLst>
              <c:ext xmlns:c16="http://schemas.microsoft.com/office/drawing/2014/chart" uri="{C3380CC4-5D6E-409C-BE32-E72D297353CC}">
                <c16:uniqueId val="{00000000-E76E-4562-9F45-9A4D71167B7F}"/>
              </c:ext>
            </c:extLst>
          </c:dPt>
          <c:dPt>
            <c:idx val="1"/>
            <c:bubble3D val="0"/>
            <c:extLst>
              <c:ext xmlns:c16="http://schemas.microsoft.com/office/drawing/2014/chart" uri="{C3380CC4-5D6E-409C-BE32-E72D297353CC}">
                <c16:uniqueId val="{00000001-E76E-4562-9F45-9A4D71167B7F}"/>
              </c:ext>
            </c:extLst>
          </c:dPt>
          <c:dPt>
            <c:idx val="2"/>
            <c:bubble3D val="0"/>
            <c:spPr>
              <a:solidFill>
                <a:srgbClr val="FFFF00"/>
              </a:solidFill>
            </c:spPr>
            <c:extLst>
              <c:ext xmlns:c16="http://schemas.microsoft.com/office/drawing/2014/chart" uri="{C3380CC4-5D6E-409C-BE32-E72D297353CC}">
                <c16:uniqueId val="{00000003-E76E-4562-9F45-9A4D71167B7F}"/>
              </c:ext>
            </c:extLst>
          </c:dPt>
          <c:dLbls>
            <c:dLbl>
              <c:idx val="0"/>
              <c:layout>
                <c:manualLayout>
                  <c:x val="-6.6946493117724284E-2"/>
                  <c:y val="0.15879515709652248"/>
                </c:manualLayout>
              </c:layout>
              <c:tx>
                <c:rich>
                  <a:bodyPr rot="0" spcFirstLastPara="0" vertOverflow="ellipsis" vert="horz" wrap="square" lIns="38100" tIns="19050" rIns="38100" bIns="19050" anchor="ctr" anchorCtr="1"/>
                  <a:lstStyle/>
                  <a:p>
                    <a:pPr>
                      <a:defRPr lang="zh-CN" sz="1800" b="0" i="0" u="none" strike="noStrike" kern="1200" baseline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zh-CN" altLang="en-US" sz="2000" dirty="0"/>
                      <a:t>平时表现
   </a:t>
                    </a:r>
                    <a:r>
                      <a:rPr lang="en-US" altLang="zh-CN" sz="2000" dirty="0" smtClean="0"/>
                      <a:t>15</a:t>
                    </a:r>
                    <a:r>
                      <a:rPr lang="en-US" altLang="zh-CN" sz="2000" dirty="0"/>
                      <a:t>%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0-E76E-4562-9F45-9A4D71167B7F}"/>
                </c:ext>
              </c:extLst>
            </c:dLbl>
            <c:dLbl>
              <c:idx val="1"/>
              <c:layout>
                <c:manualLayout>
                  <c:x val="-0.124258852254249"/>
                  <c:y val="-0.17517132399899199"/>
                </c:manualLayout>
              </c:layout>
              <c:tx>
                <c:rich>
                  <a:bodyPr rot="0" spcFirstLastPara="0" vertOverflow="ellipsis" vert="horz" wrap="square" lIns="38100" tIns="19050" rIns="38100" bIns="19050" anchor="ctr" anchorCtr="1"/>
                  <a:lstStyle/>
                  <a:p>
                    <a:pPr>
                      <a:defRPr lang="zh-CN" sz="1800" b="0" i="0" u="none" strike="noStrike" kern="1200" baseline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zh-CN" altLang="en-US" sz="2000" dirty="0"/>
                      <a:t>作业成绩
</a:t>
                    </a:r>
                    <a:r>
                      <a:rPr lang="en-US" altLang="zh-CN" sz="2000" dirty="0"/>
                      <a:t>55%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1-E76E-4562-9F45-9A4D71167B7F}"/>
                </c:ext>
              </c:extLst>
            </c:dLbl>
            <c:dLbl>
              <c:idx val="2"/>
              <c:layout>
                <c:manualLayout>
                  <c:x val="0.121013772709571"/>
                  <c:y val="8.5367092796284794E-2"/>
                </c:manualLayout>
              </c:layout>
              <c:tx>
                <c:rich>
                  <a:bodyPr rot="0" spcFirstLastPara="0" vertOverflow="ellipsis" vert="horz" wrap="square" lIns="38100" tIns="19050" rIns="38100" bIns="19050" anchor="ctr" anchorCtr="1"/>
                  <a:lstStyle/>
                  <a:p>
                    <a:pPr>
                      <a:defRPr lang="zh-CN" sz="1800" b="0" i="0" u="none" strike="noStrike" kern="1200" baseline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zh-CN" altLang="en-US" sz="2000" dirty="0"/>
                      <a:t>期末成绩
</a:t>
                    </a:r>
                    <a:r>
                      <a:rPr lang="en-US" altLang="zh-CN" sz="2000" dirty="0" smtClean="0"/>
                      <a:t>30</a:t>
                    </a:r>
                    <a:r>
                      <a:rPr lang="en-US" altLang="zh-CN" sz="2000" dirty="0"/>
                      <a:t>%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3-E76E-4562-9F45-9A4D71167B7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2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bestFit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Sheet1!$A$2:$A$4</c:f>
              <c:strCache>
                <c:ptCount val="3"/>
                <c:pt idx="0">
                  <c:v>平时表现</c:v>
                </c:pt>
                <c:pt idx="1">
                  <c:v>作业成绩</c:v>
                </c:pt>
                <c:pt idx="2">
                  <c:v>期末成绩</c:v>
                </c:pt>
              </c:strCache>
            </c:strRef>
          </c:cat>
          <c:val>
            <c:numRef>
              <c:f>Sheet1!$B$2:$B$4</c:f>
              <c:numCache>
                <c:formatCode>0%</c:formatCode>
                <c:ptCount val="3"/>
                <c:pt idx="0">
                  <c:v>0.15</c:v>
                </c:pt>
                <c:pt idx="1">
                  <c:v>0.55000000000000004</c:v>
                </c:pt>
                <c:pt idx="2">
                  <c:v>0.4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E76E-4562-9F45-9A4D71167B7F}"/>
            </c:ext>
          </c:extLst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</c:pieChart>
    </c:plotArea>
    <c:plotVisOnly val="1"/>
    <c:dispBlanksAs val="gap"/>
    <c:showDLblsOverMax val="0"/>
  </c:chart>
  <c:txPr>
    <a:bodyPr/>
    <a:lstStyle/>
    <a:p>
      <a:pPr>
        <a:defRPr lang="zh-CN" sz="1800"/>
      </a:pPr>
      <a:endParaRPr lang="zh-CN"/>
    </a:p>
  </c:txPr>
  <c:externalData r:id="rId1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#1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#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10F85DB-80D5-DB47-9BFD-B1B19B68AE07}" type="doc">
      <dgm:prSet loTypeId="urn:microsoft.com/office/officeart/2005/8/layout/matrix1#1" loCatId="" qsTypeId="urn:microsoft.com/office/officeart/2005/8/quickstyle/simple2#1" qsCatId="simple" csTypeId="urn:microsoft.com/office/officeart/2005/8/colors/accent1_2#1" csCatId="accent1" phldr="1"/>
      <dgm:spPr/>
      <dgm:t>
        <a:bodyPr/>
        <a:lstStyle/>
        <a:p>
          <a:endParaRPr lang="zh-CN" altLang="en-US"/>
        </a:p>
      </dgm:t>
    </dgm:pt>
    <dgm:pt modelId="{875F12FB-A7C4-CA4E-AA17-7B1A80999C81}">
      <dgm:prSet phldrT="[文本]"/>
      <dgm:spPr/>
      <dgm:t>
        <a:bodyPr/>
        <a:lstStyle/>
        <a:p>
          <a:r>
            <a:rPr lang="en-US" altLang="zh-CN" dirty="0" smtClean="0"/>
            <a:t>IT</a:t>
          </a:r>
          <a:r>
            <a:rPr lang="zh-CN" altLang="en-US" dirty="0" smtClean="0"/>
            <a:t>工程师</a:t>
          </a:r>
          <a:endParaRPr lang="zh-CN" altLang="en-US" dirty="0"/>
        </a:p>
      </dgm:t>
    </dgm:pt>
    <dgm:pt modelId="{D9496522-C327-4F4A-8117-976B6BD104E5}" type="parTrans" cxnId="{9D40C78A-00A6-834B-9841-0BF3514F39BF}">
      <dgm:prSet/>
      <dgm:spPr/>
      <dgm:t>
        <a:bodyPr/>
        <a:lstStyle/>
        <a:p>
          <a:endParaRPr lang="zh-CN" altLang="en-US"/>
        </a:p>
      </dgm:t>
    </dgm:pt>
    <dgm:pt modelId="{099B470A-6272-0E41-BAE0-74EEB9B08A63}" type="sibTrans" cxnId="{9D40C78A-00A6-834B-9841-0BF3514F39BF}">
      <dgm:prSet/>
      <dgm:spPr/>
      <dgm:t>
        <a:bodyPr/>
        <a:lstStyle/>
        <a:p>
          <a:endParaRPr lang="zh-CN" altLang="en-US"/>
        </a:p>
      </dgm:t>
    </dgm:pt>
    <dgm:pt modelId="{B3BFB308-32FF-8445-B610-19001544AF38}">
      <dgm:prSet phldrT="[文本]" custT="1"/>
      <dgm:spPr/>
      <dgm:t>
        <a:bodyPr/>
        <a:lstStyle/>
        <a:p>
          <a:r>
            <a:rPr lang="zh-CN" altLang="en-US" sz="3600" dirty="0" smtClean="0"/>
            <a:t>天赋</a:t>
          </a:r>
          <a:endParaRPr lang="zh-CN" altLang="en-US" sz="3600" dirty="0"/>
        </a:p>
      </dgm:t>
    </dgm:pt>
    <dgm:pt modelId="{6E0C70F9-9CE0-6A48-8F52-261DB7F037D7}" type="parTrans" cxnId="{BD65822C-641B-4E40-A5D1-4613F1CF81E7}">
      <dgm:prSet/>
      <dgm:spPr/>
      <dgm:t>
        <a:bodyPr/>
        <a:lstStyle/>
        <a:p>
          <a:endParaRPr lang="zh-CN" altLang="en-US"/>
        </a:p>
      </dgm:t>
    </dgm:pt>
    <dgm:pt modelId="{95462F48-47D3-9A47-9362-BCD1E9BB6ECF}" type="sibTrans" cxnId="{BD65822C-641B-4E40-A5D1-4613F1CF81E7}">
      <dgm:prSet/>
      <dgm:spPr/>
      <dgm:t>
        <a:bodyPr/>
        <a:lstStyle/>
        <a:p>
          <a:endParaRPr lang="zh-CN" altLang="en-US"/>
        </a:p>
      </dgm:t>
    </dgm:pt>
    <dgm:pt modelId="{463D7E54-5F6E-BA4E-B925-A9D426EE19D9}">
      <dgm:prSet phldrT="[文本]" custT="1"/>
      <dgm:spPr/>
      <dgm:t>
        <a:bodyPr/>
        <a:lstStyle/>
        <a:p>
          <a:r>
            <a:rPr lang="zh-CN" altLang="en-US" sz="3600" dirty="0" smtClean="0"/>
            <a:t>兴趣</a:t>
          </a:r>
          <a:endParaRPr lang="zh-CN" altLang="en-US" sz="3600" dirty="0"/>
        </a:p>
      </dgm:t>
    </dgm:pt>
    <dgm:pt modelId="{71A1D1EE-B0EC-D149-AB85-B66E39B46C94}" type="parTrans" cxnId="{6977A029-047B-5B42-A231-F73D96D81D1F}">
      <dgm:prSet/>
      <dgm:spPr/>
      <dgm:t>
        <a:bodyPr/>
        <a:lstStyle/>
        <a:p>
          <a:endParaRPr lang="zh-CN" altLang="en-US"/>
        </a:p>
      </dgm:t>
    </dgm:pt>
    <dgm:pt modelId="{F91357F6-21E2-9D4F-9935-B12183D6C3C5}" type="sibTrans" cxnId="{6977A029-047B-5B42-A231-F73D96D81D1F}">
      <dgm:prSet/>
      <dgm:spPr/>
      <dgm:t>
        <a:bodyPr/>
        <a:lstStyle/>
        <a:p>
          <a:endParaRPr lang="zh-CN" altLang="en-US"/>
        </a:p>
      </dgm:t>
    </dgm:pt>
    <dgm:pt modelId="{C7E790C1-4FE0-3E4E-B832-E7819127B60B}">
      <dgm:prSet phldrT="[文本]" custT="1"/>
      <dgm:spPr/>
      <dgm:t>
        <a:bodyPr/>
        <a:lstStyle/>
        <a:p>
          <a:r>
            <a:rPr lang="zh-CN" altLang="en-US" sz="3600" dirty="0" smtClean="0"/>
            <a:t>努力</a:t>
          </a:r>
          <a:endParaRPr lang="zh-CN" altLang="en-US" sz="3600" dirty="0"/>
        </a:p>
      </dgm:t>
    </dgm:pt>
    <dgm:pt modelId="{EEEBEA3A-4341-E94B-A394-C7E7DBB7B04B}" type="parTrans" cxnId="{36BCA9BC-4A55-714D-A74A-59B153CA1095}">
      <dgm:prSet/>
      <dgm:spPr/>
      <dgm:t>
        <a:bodyPr/>
        <a:lstStyle/>
        <a:p>
          <a:endParaRPr lang="zh-CN" altLang="en-US"/>
        </a:p>
      </dgm:t>
    </dgm:pt>
    <dgm:pt modelId="{3D66C80D-294A-5247-9572-612DB88BCC64}" type="sibTrans" cxnId="{36BCA9BC-4A55-714D-A74A-59B153CA1095}">
      <dgm:prSet/>
      <dgm:spPr/>
      <dgm:t>
        <a:bodyPr/>
        <a:lstStyle/>
        <a:p>
          <a:endParaRPr lang="zh-CN" altLang="en-US"/>
        </a:p>
      </dgm:t>
    </dgm:pt>
    <dgm:pt modelId="{50189109-FF13-8E46-BCC6-22ADD9C9B08B}">
      <dgm:prSet phldrT="[文本]" custT="1"/>
      <dgm:spPr/>
      <dgm:t>
        <a:bodyPr/>
        <a:lstStyle/>
        <a:p>
          <a:r>
            <a:rPr lang="zh-CN" altLang="en-US" sz="3600" dirty="0" smtClean="0"/>
            <a:t>方法</a:t>
          </a:r>
          <a:endParaRPr lang="zh-CN" altLang="en-US" sz="3600" dirty="0"/>
        </a:p>
      </dgm:t>
    </dgm:pt>
    <dgm:pt modelId="{30323A07-6056-E74D-844F-AED03EE2A3EF}" type="parTrans" cxnId="{625FAF43-CD95-7A4B-B25C-F68B6D3A641C}">
      <dgm:prSet/>
      <dgm:spPr/>
      <dgm:t>
        <a:bodyPr/>
        <a:lstStyle/>
        <a:p>
          <a:endParaRPr lang="zh-CN" altLang="en-US"/>
        </a:p>
      </dgm:t>
    </dgm:pt>
    <dgm:pt modelId="{A8A0CE29-54C9-1E4E-85B6-39F2CCFC69B6}" type="sibTrans" cxnId="{625FAF43-CD95-7A4B-B25C-F68B6D3A641C}">
      <dgm:prSet/>
      <dgm:spPr/>
      <dgm:t>
        <a:bodyPr/>
        <a:lstStyle/>
        <a:p>
          <a:endParaRPr lang="zh-CN" altLang="en-US"/>
        </a:p>
      </dgm:t>
    </dgm:pt>
    <dgm:pt modelId="{736B41D2-58B0-8C45-8B2E-CAAAAB32852F}" type="pres">
      <dgm:prSet presAssocID="{410F85DB-80D5-DB47-9BFD-B1B19B68AE07}" presName="diagram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30E3D1B8-0B96-894E-9A0B-D503E7841C28}" type="pres">
      <dgm:prSet presAssocID="{410F85DB-80D5-DB47-9BFD-B1B19B68AE07}" presName="matrix" presStyleCnt="0"/>
      <dgm:spPr/>
      <dgm:t>
        <a:bodyPr/>
        <a:lstStyle/>
        <a:p>
          <a:endParaRPr lang="zh-CN" altLang="en-US"/>
        </a:p>
      </dgm:t>
    </dgm:pt>
    <dgm:pt modelId="{23759987-5E13-9E4A-B6F6-22E124890F70}" type="pres">
      <dgm:prSet presAssocID="{410F85DB-80D5-DB47-9BFD-B1B19B68AE07}" presName="tile1" presStyleLbl="node1" presStyleIdx="0" presStyleCnt="4" custLinFactNeighborX="-419"/>
      <dgm:spPr/>
      <dgm:t>
        <a:bodyPr/>
        <a:lstStyle/>
        <a:p>
          <a:endParaRPr lang="zh-CN" altLang="en-US"/>
        </a:p>
      </dgm:t>
    </dgm:pt>
    <dgm:pt modelId="{DD648321-4F1C-D84D-87C8-E4DAC3C40D94}" type="pres">
      <dgm:prSet presAssocID="{410F85DB-80D5-DB47-9BFD-B1B19B68AE07}" presName="tile1text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8E1C325-1069-F145-B3E2-85818E5AFED7}" type="pres">
      <dgm:prSet presAssocID="{410F85DB-80D5-DB47-9BFD-B1B19B68AE07}" presName="tile2" presStyleLbl="node1" presStyleIdx="1" presStyleCnt="4"/>
      <dgm:spPr/>
      <dgm:t>
        <a:bodyPr/>
        <a:lstStyle/>
        <a:p>
          <a:endParaRPr lang="zh-CN" altLang="en-US"/>
        </a:p>
      </dgm:t>
    </dgm:pt>
    <dgm:pt modelId="{2C358247-F8B3-4549-B7F7-71ABDD677024}" type="pres">
      <dgm:prSet presAssocID="{410F85DB-80D5-DB47-9BFD-B1B19B68AE07}" presName="tile2text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FFD735C-C974-8E4A-A0B4-15C6817A4A94}" type="pres">
      <dgm:prSet presAssocID="{410F85DB-80D5-DB47-9BFD-B1B19B68AE07}" presName="tile3" presStyleLbl="node1" presStyleIdx="2" presStyleCnt="4"/>
      <dgm:spPr/>
      <dgm:t>
        <a:bodyPr/>
        <a:lstStyle/>
        <a:p>
          <a:endParaRPr lang="zh-CN" altLang="en-US"/>
        </a:p>
      </dgm:t>
    </dgm:pt>
    <dgm:pt modelId="{3F589B8A-98FD-D248-9030-B66BB1028D88}" type="pres">
      <dgm:prSet presAssocID="{410F85DB-80D5-DB47-9BFD-B1B19B68AE07}" presName="tile3text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5870567-E7D5-B841-B5BD-8BE24E58050A}" type="pres">
      <dgm:prSet presAssocID="{410F85DB-80D5-DB47-9BFD-B1B19B68AE07}" presName="tile4" presStyleLbl="node1" presStyleIdx="3" presStyleCnt="4"/>
      <dgm:spPr/>
      <dgm:t>
        <a:bodyPr/>
        <a:lstStyle/>
        <a:p>
          <a:endParaRPr lang="zh-CN" altLang="en-US"/>
        </a:p>
      </dgm:t>
    </dgm:pt>
    <dgm:pt modelId="{0CE07C3F-83D8-054F-ADDF-A7500B2D4873}" type="pres">
      <dgm:prSet presAssocID="{410F85DB-80D5-DB47-9BFD-B1B19B68AE07}" presName="tile4text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1EB8280-4284-BD4C-B9F7-DDB0A98A90C3}" type="pres">
      <dgm:prSet presAssocID="{410F85DB-80D5-DB47-9BFD-B1B19B68AE07}" presName="centerTile" presStyleLbl="fgShp" presStyleIdx="0" presStyleCnt="1">
        <dgm:presLayoutVars>
          <dgm:chMax val="0"/>
          <dgm:chPref val="0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8EA1064B-7691-4832-A5F4-6CD95724085D}" type="presOf" srcId="{B3BFB308-32FF-8445-B610-19001544AF38}" destId="{23759987-5E13-9E4A-B6F6-22E124890F70}" srcOrd="0" destOrd="0" presId="urn:microsoft.com/office/officeart/2005/8/layout/matrix1#1"/>
    <dgm:cxn modelId="{625FAF43-CD95-7A4B-B25C-F68B6D3A641C}" srcId="{875F12FB-A7C4-CA4E-AA17-7B1A80999C81}" destId="{50189109-FF13-8E46-BCC6-22ADD9C9B08B}" srcOrd="3" destOrd="0" parTransId="{30323A07-6056-E74D-844F-AED03EE2A3EF}" sibTransId="{A8A0CE29-54C9-1E4E-85B6-39F2CCFC69B6}"/>
    <dgm:cxn modelId="{2E6525FF-D8D0-4A41-A355-E3A1D9CBE0A5}" type="presOf" srcId="{C7E790C1-4FE0-3E4E-B832-E7819127B60B}" destId="{3F589B8A-98FD-D248-9030-B66BB1028D88}" srcOrd="1" destOrd="0" presId="urn:microsoft.com/office/officeart/2005/8/layout/matrix1#1"/>
    <dgm:cxn modelId="{6977A029-047B-5B42-A231-F73D96D81D1F}" srcId="{875F12FB-A7C4-CA4E-AA17-7B1A80999C81}" destId="{463D7E54-5F6E-BA4E-B925-A9D426EE19D9}" srcOrd="1" destOrd="0" parTransId="{71A1D1EE-B0EC-D149-AB85-B66E39B46C94}" sibTransId="{F91357F6-21E2-9D4F-9935-B12183D6C3C5}"/>
    <dgm:cxn modelId="{50559225-15D4-4E78-8D75-8BB275855AB3}" type="presOf" srcId="{C7E790C1-4FE0-3E4E-B832-E7819127B60B}" destId="{DFFD735C-C974-8E4A-A0B4-15C6817A4A94}" srcOrd="0" destOrd="0" presId="urn:microsoft.com/office/officeart/2005/8/layout/matrix1#1"/>
    <dgm:cxn modelId="{37690424-091C-401E-8B80-EB6FEC8D714D}" type="presOf" srcId="{50189109-FF13-8E46-BCC6-22ADD9C9B08B}" destId="{0CE07C3F-83D8-054F-ADDF-A7500B2D4873}" srcOrd="1" destOrd="0" presId="urn:microsoft.com/office/officeart/2005/8/layout/matrix1#1"/>
    <dgm:cxn modelId="{BD65822C-641B-4E40-A5D1-4613F1CF81E7}" srcId="{875F12FB-A7C4-CA4E-AA17-7B1A80999C81}" destId="{B3BFB308-32FF-8445-B610-19001544AF38}" srcOrd="0" destOrd="0" parTransId="{6E0C70F9-9CE0-6A48-8F52-261DB7F037D7}" sibTransId="{95462F48-47D3-9A47-9362-BCD1E9BB6ECF}"/>
    <dgm:cxn modelId="{86110906-6DFD-412C-891B-6AACAD6FDA82}" type="presOf" srcId="{410F85DB-80D5-DB47-9BFD-B1B19B68AE07}" destId="{736B41D2-58B0-8C45-8B2E-CAAAAB32852F}" srcOrd="0" destOrd="0" presId="urn:microsoft.com/office/officeart/2005/8/layout/matrix1#1"/>
    <dgm:cxn modelId="{03E32D03-D16C-47E6-AE76-96CD1134E1A1}" type="presOf" srcId="{B3BFB308-32FF-8445-B610-19001544AF38}" destId="{DD648321-4F1C-D84D-87C8-E4DAC3C40D94}" srcOrd="1" destOrd="0" presId="urn:microsoft.com/office/officeart/2005/8/layout/matrix1#1"/>
    <dgm:cxn modelId="{C1E87187-1918-4FA6-9A0F-06AFB2E74C87}" type="presOf" srcId="{463D7E54-5F6E-BA4E-B925-A9D426EE19D9}" destId="{B8E1C325-1069-F145-B3E2-85818E5AFED7}" srcOrd="0" destOrd="0" presId="urn:microsoft.com/office/officeart/2005/8/layout/matrix1#1"/>
    <dgm:cxn modelId="{77D77865-4E18-4FE6-80F6-EC78949E1488}" type="presOf" srcId="{463D7E54-5F6E-BA4E-B925-A9D426EE19D9}" destId="{2C358247-F8B3-4549-B7F7-71ABDD677024}" srcOrd="1" destOrd="0" presId="urn:microsoft.com/office/officeart/2005/8/layout/matrix1#1"/>
    <dgm:cxn modelId="{9D40C78A-00A6-834B-9841-0BF3514F39BF}" srcId="{410F85DB-80D5-DB47-9BFD-B1B19B68AE07}" destId="{875F12FB-A7C4-CA4E-AA17-7B1A80999C81}" srcOrd="0" destOrd="0" parTransId="{D9496522-C327-4F4A-8117-976B6BD104E5}" sibTransId="{099B470A-6272-0E41-BAE0-74EEB9B08A63}"/>
    <dgm:cxn modelId="{58C9EA3A-4532-4732-9EB5-D3DF078DDAC5}" type="presOf" srcId="{875F12FB-A7C4-CA4E-AA17-7B1A80999C81}" destId="{31EB8280-4284-BD4C-B9F7-DDB0A98A90C3}" srcOrd="0" destOrd="0" presId="urn:microsoft.com/office/officeart/2005/8/layout/matrix1#1"/>
    <dgm:cxn modelId="{D28E0758-A2E0-41D5-A07B-7EB91ADF2723}" type="presOf" srcId="{50189109-FF13-8E46-BCC6-22ADD9C9B08B}" destId="{E5870567-E7D5-B841-B5BD-8BE24E58050A}" srcOrd="0" destOrd="0" presId="urn:microsoft.com/office/officeart/2005/8/layout/matrix1#1"/>
    <dgm:cxn modelId="{36BCA9BC-4A55-714D-A74A-59B153CA1095}" srcId="{875F12FB-A7C4-CA4E-AA17-7B1A80999C81}" destId="{C7E790C1-4FE0-3E4E-B832-E7819127B60B}" srcOrd="2" destOrd="0" parTransId="{EEEBEA3A-4341-E94B-A394-C7E7DBB7B04B}" sibTransId="{3D66C80D-294A-5247-9572-612DB88BCC64}"/>
    <dgm:cxn modelId="{D279771A-2802-489B-97C9-0D098039DE5D}" type="presParOf" srcId="{736B41D2-58B0-8C45-8B2E-CAAAAB32852F}" destId="{30E3D1B8-0B96-894E-9A0B-D503E7841C28}" srcOrd="0" destOrd="0" presId="urn:microsoft.com/office/officeart/2005/8/layout/matrix1#1"/>
    <dgm:cxn modelId="{E7E3C4AA-41F1-482D-B9D8-3556AEC9D9A7}" type="presParOf" srcId="{30E3D1B8-0B96-894E-9A0B-D503E7841C28}" destId="{23759987-5E13-9E4A-B6F6-22E124890F70}" srcOrd="0" destOrd="0" presId="urn:microsoft.com/office/officeart/2005/8/layout/matrix1#1"/>
    <dgm:cxn modelId="{B3B60AB2-78F2-4668-A044-9D3DA683A7BC}" type="presParOf" srcId="{30E3D1B8-0B96-894E-9A0B-D503E7841C28}" destId="{DD648321-4F1C-D84D-87C8-E4DAC3C40D94}" srcOrd="1" destOrd="0" presId="urn:microsoft.com/office/officeart/2005/8/layout/matrix1#1"/>
    <dgm:cxn modelId="{20788BD6-EEAC-46C8-BE53-818B4BDA4909}" type="presParOf" srcId="{30E3D1B8-0B96-894E-9A0B-D503E7841C28}" destId="{B8E1C325-1069-F145-B3E2-85818E5AFED7}" srcOrd="2" destOrd="0" presId="urn:microsoft.com/office/officeart/2005/8/layout/matrix1#1"/>
    <dgm:cxn modelId="{A5E142D4-D946-426F-A83D-AEE7DAE2C86C}" type="presParOf" srcId="{30E3D1B8-0B96-894E-9A0B-D503E7841C28}" destId="{2C358247-F8B3-4549-B7F7-71ABDD677024}" srcOrd="3" destOrd="0" presId="urn:microsoft.com/office/officeart/2005/8/layout/matrix1#1"/>
    <dgm:cxn modelId="{811408AA-8F26-471F-ACF5-AA0864A01F07}" type="presParOf" srcId="{30E3D1B8-0B96-894E-9A0B-D503E7841C28}" destId="{DFFD735C-C974-8E4A-A0B4-15C6817A4A94}" srcOrd="4" destOrd="0" presId="urn:microsoft.com/office/officeart/2005/8/layout/matrix1#1"/>
    <dgm:cxn modelId="{334378A2-847A-42AD-9E8B-A198BBB2300F}" type="presParOf" srcId="{30E3D1B8-0B96-894E-9A0B-D503E7841C28}" destId="{3F589B8A-98FD-D248-9030-B66BB1028D88}" srcOrd="5" destOrd="0" presId="urn:microsoft.com/office/officeart/2005/8/layout/matrix1#1"/>
    <dgm:cxn modelId="{581E4856-2CE7-433E-B2F8-45D98ED4EDD0}" type="presParOf" srcId="{30E3D1B8-0B96-894E-9A0B-D503E7841C28}" destId="{E5870567-E7D5-B841-B5BD-8BE24E58050A}" srcOrd="6" destOrd="0" presId="urn:microsoft.com/office/officeart/2005/8/layout/matrix1#1"/>
    <dgm:cxn modelId="{BB57C367-306E-493D-86B8-97959F01559D}" type="presParOf" srcId="{30E3D1B8-0B96-894E-9A0B-D503E7841C28}" destId="{0CE07C3F-83D8-054F-ADDF-A7500B2D4873}" srcOrd="7" destOrd="0" presId="urn:microsoft.com/office/officeart/2005/8/layout/matrix1#1"/>
    <dgm:cxn modelId="{8725D986-2872-4444-AA78-18DB5A763245}" type="presParOf" srcId="{736B41D2-58B0-8C45-8B2E-CAAAAB32852F}" destId="{31EB8280-4284-BD4C-B9F7-DDB0A98A90C3}" srcOrd="1" destOrd="0" presId="urn:microsoft.com/office/officeart/2005/8/layout/matrix1#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CD3B120-27D8-4DDB-BDCC-A0D89725F79E}" type="doc">
      <dgm:prSet loTypeId="urn:microsoft.com/office/officeart/2005/8/layout/chevron1" loCatId="process" qsTypeId="urn:microsoft.com/office/officeart/2005/8/quickstyle/simple1#1" qsCatId="simple" csTypeId="urn:microsoft.com/office/officeart/2005/8/colors/accent1_2#2" csCatId="accent1" phldr="1"/>
      <dgm:spPr/>
    </dgm:pt>
    <dgm:pt modelId="{9A11F29E-78DD-48EA-B3F9-2D86A2087E64}">
      <dgm:prSet phldrT="[文本]"/>
      <dgm:spPr/>
      <dgm:t>
        <a:bodyPr/>
        <a:lstStyle/>
        <a:p>
          <a:r>
            <a:rPr lang="en-US" altLang="zh-CN" dirty="0" smtClean="0"/>
            <a:t>Web1.0</a:t>
          </a:r>
          <a:endParaRPr lang="zh-CN" altLang="en-US" dirty="0"/>
        </a:p>
      </dgm:t>
    </dgm:pt>
    <dgm:pt modelId="{B577116D-6C17-4600-92A5-D2FDAB7FFA0B}" type="parTrans" cxnId="{E56E879B-4F83-41ED-A09D-ADBA9B71F151}">
      <dgm:prSet/>
      <dgm:spPr/>
      <dgm:t>
        <a:bodyPr/>
        <a:lstStyle/>
        <a:p>
          <a:endParaRPr lang="zh-CN" altLang="en-US"/>
        </a:p>
      </dgm:t>
    </dgm:pt>
    <dgm:pt modelId="{37504122-4D74-4B0D-88BC-F87852AA62EE}" type="sibTrans" cxnId="{E56E879B-4F83-41ED-A09D-ADBA9B71F151}">
      <dgm:prSet/>
      <dgm:spPr/>
      <dgm:t>
        <a:bodyPr/>
        <a:lstStyle/>
        <a:p>
          <a:endParaRPr lang="zh-CN" altLang="en-US"/>
        </a:p>
      </dgm:t>
    </dgm:pt>
    <dgm:pt modelId="{044546C2-D390-4BC9-BBD4-8FBDF5D21D43}">
      <dgm:prSet phldrT="[文本]"/>
      <dgm:spPr/>
      <dgm:t>
        <a:bodyPr/>
        <a:lstStyle/>
        <a:p>
          <a:r>
            <a:rPr lang="en-US" altLang="zh-CN" dirty="0" smtClean="0"/>
            <a:t>Web2.0</a:t>
          </a:r>
          <a:endParaRPr lang="zh-CN" altLang="en-US" dirty="0"/>
        </a:p>
      </dgm:t>
    </dgm:pt>
    <dgm:pt modelId="{8284C032-E154-4BD8-B0F4-32B95C4C2C9F}" type="parTrans" cxnId="{27A49C8F-DEC3-4FB0-85DD-83F565C22AE9}">
      <dgm:prSet/>
      <dgm:spPr/>
      <dgm:t>
        <a:bodyPr/>
        <a:lstStyle/>
        <a:p>
          <a:endParaRPr lang="zh-CN" altLang="en-US"/>
        </a:p>
      </dgm:t>
    </dgm:pt>
    <dgm:pt modelId="{147CE8E2-7976-4EED-BDF8-FB1A23293BBA}" type="sibTrans" cxnId="{27A49C8F-DEC3-4FB0-85DD-83F565C22AE9}">
      <dgm:prSet/>
      <dgm:spPr/>
      <dgm:t>
        <a:bodyPr/>
        <a:lstStyle/>
        <a:p>
          <a:endParaRPr lang="zh-CN" altLang="en-US"/>
        </a:p>
      </dgm:t>
    </dgm:pt>
    <dgm:pt modelId="{20D44267-7C3A-4D0D-BF4D-D8CF771B7900}">
      <dgm:prSet phldrT="[文本]"/>
      <dgm:spPr/>
      <dgm:t>
        <a:bodyPr/>
        <a:lstStyle/>
        <a:p>
          <a:r>
            <a:rPr lang="zh-CN" altLang="en-US" dirty="0" smtClean="0"/>
            <a:t>移动互联网</a:t>
          </a:r>
          <a:endParaRPr lang="zh-CN" altLang="en-US" dirty="0"/>
        </a:p>
      </dgm:t>
    </dgm:pt>
    <dgm:pt modelId="{F149B138-0416-4059-BE8B-3BBD13AB19CA}" type="parTrans" cxnId="{4D07432D-0178-4E4D-9C64-AE69D9A2BA0E}">
      <dgm:prSet/>
      <dgm:spPr/>
      <dgm:t>
        <a:bodyPr/>
        <a:lstStyle/>
        <a:p>
          <a:endParaRPr lang="zh-CN" altLang="en-US"/>
        </a:p>
      </dgm:t>
    </dgm:pt>
    <dgm:pt modelId="{18B256ED-2773-4053-B0DD-4788341F96ED}" type="sibTrans" cxnId="{4D07432D-0178-4E4D-9C64-AE69D9A2BA0E}">
      <dgm:prSet/>
      <dgm:spPr/>
      <dgm:t>
        <a:bodyPr/>
        <a:lstStyle/>
        <a:p>
          <a:endParaRPr lang="zh-CN" altLang="en-US"/>
        </a:p>
      </dgm:t>
    </dgm:pt>
    <dgm:pt modelId="{032F3099-D311-4BA8-9B27-6E9C44BD3A7A}">
      <dgm:prSet phldrT="[文本]"/>
      <dgm:spPr/>
      <dgm:t>
        <a:bodyPr/>
        <a:lstStyle/>
        <a:p>
          <a:r>
            <a:rPr lang="en-US" altLang="zh-CN" dirty="0" smtClean="0"/>
            <a:t>…</a:t>
          </a:r>
          <a:endParaRPr lang="zh-CN" altLang="en-US" dirty="0"/>
        </a:p>
      </dgm:t>
    </dgm:pt>
    <dgm:pt modelId="{8DED40E1-8E26-402A-9A6F-CE8935CFE254}" type="parTrans" cxnId="{65EF3B6B-5AEF-4384-A42D-F81AE54A46BF}">
      <dgm:prSet/>
      <dgm:spPr/>
      <dgm:t>
        <a:bodyPr/>
        <a:lstStyle/>
        <a:p>
          <a:endParaRPr lang="zh-CN" altLang="en-US"/>
        </a:p>
      </dgm:t>
    </dgm:pt>
    <dgm:pt modelId="{CACBF411-67B9-40D4-ABBA-B540C5C72AFA}" type="sibTrans" cxnId="{65EF3B6B-5AEF-4384-A42D-F81AE54A46BF}">
      <dgm:prSet/>
      <dgm:spPr/>
      <dgm:t>
        <a:bodyPr/>
        <a:lstStyle/>
        <a:p>
          <a:endParaRPr lang="zh-CN" altLang="en-US"/>
        </a:p>
      </dgm:t>
    </dgm:pt>
    <dgm:pt modelId="{B0548C78-CD5B-4D97-98F7-CB9A2E76F195}" type="pres">
      <dgm:prSet presAssocID="{3CD3B120-27D8-4DDB-BDCC-A0D89725F79E}" presName="Name0" presStyleCnt="0">
        <dgm:presLayoutVars>
          <dgm:dir/>
          <dgm:animLvl val="lvl"/>
          <dgm:resizeHandles val="exact"/>
        </dgm:presLayoutVars>
      </dgm:prSet>
      <dgm:spPr/>
    </dgm:pt>
    <dgm:pt modelId="{FC198BA8-5EF3-4443-AF4B-2C8518DCF601}" type="pres">
      <dgm:prSet presAssocID="{9A11F29E-78DD-48EA-B3F9-2D86A2087E64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F640655-B1F5-4EE9-9632-141155ED2BD8}" type="pres">
      <dgm:prSet presAssocID="{37504122-4D74-4B0D-88BC-F87852AA62EE}" presName="parTxOnlySpace" presStyleCnt="0"/>
      <dgm:spPr/>
    </dgm:pt>
    <dgm:pt modelId="{C3B8EB03-C916-435E-AF99-12A234967872}" type="pres">
      <dgm:prSet presAssocID="{044546C2-D390-4BC9-BBD4-8FBDF5D21D43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FAE894C-4931-4471-B9DE-31F4CE7294E2}" type="pres">
      <dgm:prSet presAssocID="{147CE8E2-7976-4EED-BDF8-FB1A23293BBA}" presName="parTxOnlySpace" presStyleCnt="0"/>
      <dgm:spPr/>
    </dgm:pt>
    <dgm:pt modelId="{6C51184F-FE69-44B9-AE32-D2F71C7260B0}" type="pres">
      <dgm:prSet presAssocID="{20D44267-7C3A-4D0D-BF4D-D8CF771B7900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84E97F0-73B5-4AC8-A34D-41545AA5279B}" type="pres">
      <dgm:prSet presAssocID="{18B256ED-2773-4053-B0DD-4788341F96ED}" presName="parTxOnlySpace" presStyleCnt="0"/>
      <dgm:spPr/>
    </dgm:pt>
    <dgm:pt modelId="{536B64C1-2FE3-45AB-AD01-5090B0A59747}" type="pres">
      <dgm:prSet presAssocID="{032F3099-D311-4BA8-9B27-6E9C44BD3A7A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63724A98-FC17-4798-B535-6A1C484DE3F6}" type="presOf" srcId="{044546C2-D390-4BC9-BBD4-8FBDF5D21D43}" destId="{C3B8EB03-C916-435E-AF99-12A234967872}" srcOrd="0" destOrd="0" presId="urn:microsoft.com/office/officeart/2005/8/layout/chevron1"/>
    <dgm:cxn modelId="{4D07432D-0178-4E4D-9C64-AE69D9A2BA0E}" srcId="{3CD3B120-27D8-4DDB-BDCC-A0D89725F79E}" destId="{20D44267-7C3A-4D0D-BF4D-D8CF771B7900}" srcOrd="2" destOrd="0" parTransId="{F149B138-0416-4059-BE8B-3BBD13AB19CA}" sibTransId="{18B256ED-2773-4053-B0DD-4788341F96ED}"/>
    <dgm:cxn modelId="{65EF3B6B-5AEF-4384-A42D-F81AE54A46BF}" srcId="{3CD3B120-27D8-4DDB-BDCC-A0D89725F79E}" destId="{032F3099-D311-4BA8-9B27-6E9C44BD3A7A}" srcOrd="3" destOrd="0" parTransId="{8DED40E1-8E26-402A-9A6F-CE8935CFE254}" sibTransId="{CACBF411-67B9-40D4-ABBA-B540C5C72AFA}"/>
    <dgm:cxn modelId="{27A49C8F-DEC3-4FB0-85DD-83F565C22AE9}" srcId="{3CD3B120-27D8-4DDB-BDCC-A0D89725F79E}" destId="{044546C2-D390-4BC9-BBD4-8FBDF5D21D43}" srcOrd="1" destOrd="0" parTransId="{8284C032-E154-4BD8-B0F4-32B95C4C2C9F}" sibTransId="{147CE8E2-7976-4EED-BDF8-FB1A23293BBA}"/>
    <dgm:cxn modelId="{B8DD3FC7-A114-4DFC-BE56-61293A413589}" type="presOf" srcId="{3CD3B120-27D8-4DDB-BDCC-A0D89725F79E}" destId="{B0548C78-CD5B-4D97-98F7-CB9A2E76F195}" srcOrd="0" destOrd="0" presId="urn:microsoft.com/office/officeart/2005/8/layout/chevron1"/>
    <dgm:cxn modelId="{0465C446-5F77-4F11-8F8D-DF186E1D5ECF}" type="presOf" srcId="{20D44267-7C3A-4D0D-BF4D-D8CF771B7900}" destId="{6C51184F-FE69-44B9-AE32-D2F71C7260B0}" srcOrd="0" destOrd="0" presId="urn:microsoft.com/office/officeart/2005/8/layout/chevron1"/>
    <dgm:cxn modelId="{69D5AD7F-4036-42C6-B78D-0B9A8EFF97E0}" type="presOf" srcId="{9A11F29E-78DD-48EA-B3F9-2D86A2087E64}" destId="{FC198BA8-5EF3-4443-AF4B-2C8518DCF601}" srcOrd="0" destOrd="0" presId="urn:microsoft.com/office/officeart/2005/8/layout/chevron1"/>
    <dgm:cxn modelId="{379C69BC-C575-4BF4-93B4-16930AEA7320}" type="presOf" srcId="{032F3099-D311-4BA8-9B27-6E9C44BD3A7A}" destId="{536B64C1-2FE3-45AB-AD01-5090B0A59747}" srcOrd="0" destOrd="0" presId="urn:microsoft.com/office/officeart/2005/8/layout/chevron1"/>
    <dgm:cxn modelId="{E56E879B-4F83-41ED-A09D-ADBA9B71F151}" srcId="{3CD3B120-27D8-4DDB-BDCC-A0D89725F79E}" destId="{9A11F29E-78DD-48EA-B3F9-2D86A2087E64}" srcOrd="0" destOrd="0" parTransId="{B577116D-6C17-4600-92A5-D2FDAB7FFA0B}" sibTransId="{37504122-4D74-4B0D-88BC-F87852AA62EE}"/>
    <dgm:cxn modelId="{DF826387-E682-4EA6-B1D3-6BE09F1F5DD7}" type="presParOf" srcId="{B0548C78-CD5B-4D97-98F7-CB9A2E76F195}" destId="{FC198BA8-5EF3-4443-AF4B-2C8518DCF601}" srcOrd="0" destOrd="0" presId="urn:microsoft.com/office/officeart/2005/8/layout/chevron1"/>
    <dgm:cxn modelId="{D29E6845-84E2-4B8D-80C2-81217A3662F5}" type="presParOf" srcId="{B0548C78-CD5B-4D97-98F7-CB9A2E76F195}" destId="{BF640655-B1F5-4EE9-9632-141155ED2BD8}" srcOrd="1" destOrd="0" presId="urn:microsoft.com/office/officeart/2005/8/layout/chevron1"/>
    <dgm:cxn modelId="{9550F31B-5FDE-49D4-B194-4CF255610C06}" type="presParOf" srcId="{B0548C78-CD5B-4D97-98F7-CB9A2E76F195}" destId="{C3B8EB03-C916-435E-AF99-12A234967872}" srcOrd="2" destOrd="0" presId="urn:microsoft.com/office/officeart/2005/8/layout/chevron1"/>
    <dgm:cxn modelId="{E8FC7D0B-3A4F-4A24-84FF-796C9DCCA8E2}" type="presParOf" srcId="{B0548C78-CD5B-4D97-98F7-CB9A2E76F195}" destId="{AFAE894C-4931-4471-B9DE-31F4CE7294E2}" srcOrd="3" destOrd="0" presId="urn:microsoft.com/office/officeart/2005/8/layout/chevron1"/>
    <dgm:cxn modelId="{D69A5C5E-1DE9-42A6-B812-6781B6AE5184}" type="presParOf" srcId="{B0548C78-CD5B-4D97-98F7-CB9A2E76F195}" destId="{6C51184F-FE69-44B9-AE32-D2F71C7260B0}" srcOrd="4" destOrd="0" presId="urn:microsoft.com/office/officeart/2005/8/layout/chevron1"/>
    <dgm:cxn modelId="{6D8F3023-DE2D-4D24-B442-5B659D9E2A64}" type="presParOf" srcId="{B0548C78-CD5B-4D97-98F7-CB9A2E76F195}" destId="{284E97F0-73B5-4AC8-A34D-41545AA5279B}" srcOrd="5" destOrd="0" presId="urn:microsoft.com/office/officeart/2005/8/layout/chevron1"/>
    <dgm:cxn modelId="{886DF040-79D6-48BB-8F25-79CDFC25681D}" type="presParOf" srcId="{B0548C78-CD5B-4D97-98F7-CB9A2E76F195}" destId="{536B64C1-2FE3-45AB-AD01-5090B0A59747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759987-5E13-9E4A-B6F6-22E124890F70}">
      <dsp:nvSpPr>
        <dsp:cNvPr id="0" name=""/>
        <dsp:cNvSpPr/>
      </dsp:nvSpPr>
      <dsp:spPr>
        <a:xfrm rot="16200000">
          <a:off x="470099" y="-470099"/>
          <a:ext cx="1736330" cy="2676528"/>
        </a:xfrm>
        <a:prstGeom prst="round1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56032" tIns="256032" rIns="256032" bIns="256032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600" kern="1200" dirty="0" smtClean="0"/>
            <a:t>天赋</a:t>
          </a:r>
          <a:endParaRPr lang="zh-CN" altLang="en-US" sz="3600" kern="1200" dirty="0"/>
        </a:p>
      </dsp:txBody>
      <dsp:txXfrm rot="5400000">
        <a:off x="0" y="0"/>
        <a:ext cx="2676528" cy="1302247"/>
      </dsp:txXfrm>
    </dsp:sp>
    <dsp:sp modelId="{B8E1C325-1069-F145-B3E2-85818E5AFED7}">
      <dsp:nvSpPr>
        <dsp:cNvPr id="0" name=""/>
        <dsp:cNvSpPr/>
      </dsp:nvSpPr>
      <dsp:spPr>
        <a:xfrm>
          <a:off x="2676528" y="0"/>
          <a:ext cx="2676528" cy="1736330"/>
        </a:xfrm>
        <a:prstGeom prst="round1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56032" tIns="256032" rIns="256032" bIns="256032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600" kern="1200" dirty="0" smtClean="0"/>
            <a:t>兴趣</a:t>
          </a:r>
          <a:endParaRPr lang="zh-CN" altLang="en-US" sz="3600" kern="1200" dirty="0"/>
        </a:p>
      </dsp:txBody>
      <dsp:txXfrm>
        <a:off x="2676528" y="0"/>
        <a:ext cx="2676528" cy="1302247"/>
      </dsp:txXfrm>
    </dsp:sp>
    <dsp:sp modelId="{DFFD735C-C974-8E4A-A0B4-15C6817A4A94}">
      <dsp:nvSpPr>
        <dsp:cNvPr id="0" name=""/>
        <dsp:cNvSpPr/>
      </dsp:nvSpPr>
      <dsp:spPr>
        <a:xfrm rot="10800000">
          <a:off x="0" y="1736330"/>
          <a:ext cx="2676528" cy="1736330"/>
        </a:xfrm>
        <a:prstGeom prst="round1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56032" tIns="256032" rIns="256032" bIns="256032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600" kern="1200" dirty="0" smtClean="0"/>
            <a:t>努力</a:t>
          </a:r>
          <a:endParaRPr lang="zh-CN" altLang="en-US" sz="3600" kern="1200" dirty="0"/>
        </a:p>
      </dsp:txBody>
      <dsp:txXfrm rot="10800000">
        <a:off x="0" y="2170412"/>
        <a:ext cx="2676528" cy="1302247"/>
      </dsp:txXfrm>
    </dsp:sp>
    <dsp:sp modelId="{E5870567-E7D5-B841-B5BD-8BE24E58050A}">
      <dsp:nvSpPr>
        <dsp:cNvPr id="0" name=""/>
        <dsp:cNvSpPr/>
      </dsp:nvSpPr>
      <dsp:spPr>
        <a:xfrm rot="5400000">
          <a:off x="3146626" y="1266231"/>
          <a:ext cx="1736330" cy="2676528"/>
        </a:xfrm>
        <a:prstGeom prst="round1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56032" tIns="256032" rIns="256032" bIns="256032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600" kern="1200" dirty="0" smtClean="0"/>
            <a:t>方法</a:t>
          </a:r>
          <a:endParaRPr lang="zh-CN" altLang="en-US" sz="3600" kern="1200" dirty="0"/>
        </a:p>
      </dsp:txBody>
      <dsp:txXfrm rot="-5400000">
        <a:off x="2676528" y="2170412"/>
        <a:ext cx="2676528" cy="1302247"/>
      </dsp:txXfrm>
    </dsp:sp>
    <dsp:sp modelId="{31EB8280-4284-BD4C-B9F7-DDB0A98A90C3}">
      <dsp:nvSpPr>
        <dsp:cNvPr id="0" name=""/>
        <dsp:cNvSpPr/>
      </dsp:nvSpPr>
      <dsp:spPr>
        <a:xfrm>
          <a:off x="1873569" y="1302247"/>
          <a:ext cx="1605916" cy="868165"/>
        </a:xfrm>
        <a:prstGeom prst="round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700" kern="1200" dirty="0" smtClean="0"/>
            <a:t>IT</a:t>
          </a:r>
          <a:r>
            <a:rPr lang="zh-CN" altLang="en-US" sz="2700" kern="1200" dirty="0" smtClean="0"/>
            <a:t>工程师</a:t>
          </a:r>
          <a:endParaRPr lang="zh-CN" altLang="en-US" sz="2700" kern="1200" dirty="0"/>
        </a:p>
      </dsp:txBody>
      <dsp:txXfrm>
        <a:off x="1915949" y="1344627"/>
        <a:ext cx="1521156" cy="78340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198BA8-5EF3-4443-AF4B-2C8518DCF601}">
      <dsp:nvSpPr>
        <dsp:cNvPr id="0" name=""/>
        <dsp:cNvSpPr/>
      </dsp:nvSpPr>
      <dsp:spPr>
        <a:xfrm>
          <a:off x="3864" y="671851"/>
          <a:ext cx="2249499" cy="89979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8014" tIns="36005" rIns="36005" bIns="36005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700" kern="1200" dirty="0" smtClean="0"/>
            <a:t>Web1.0</a:t>
          </a:r>
          <a:endParaRPr lang="zh-CN" altLang="en-US" sz="2700" kern="1200" dirty="0"/>
        </a:p>
      </dsp:txBody>
      <dsp:txXfrm>
        <a:off x="453764" y="671851"/>
        <a:ext cx="1349700" cy="899799"/>
      </dsp:txXfrm>
    </dsp:sp>
    <dsp:sp modelId="{C3B8EB03-C916-435E-AF99-12A234967872}">
      <dsp:nvSpPr>
        <dsp:cNvPr id="0" name=""/>
        <dsp:cNvSpPr/>
      </dsp:nvSpPr>
      <dsp:spPr>
        <a:xfrm>
          <a:off x="2028414" y="671851"/>
          <a:ext cx="2249499" cy="89979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8014" tIns="36005" rIns="36005" bIns="36005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700" kern="1200" dirty="0" smtClean="0"/>
            <a:t>Web2.0</a:t>
          </a:r>
          <a:endParaRPr lang="zh-CN" altLang="en-US" sz="2700" kern="1200" dirty="0"/>
        </a:p>
      </dsp:txBody>
      <dsp:txXfrm>
        <a:off x="2478314" y="671851"/>
        <a:ext cx="1349700" cy="899799"/>
      </dsp:txXfrm>
    </dsp:sp>
    <dsp:sp modelId="{6C51184F-FE69-44B9-AE32-D2F71C7260B0}">
      <dsp:nvSpPr>
        <dsp:cNvPr id="0" name=""/>
        <dsp:cNvSpPr/>
      </dsp:nvSpPr>
      <dsp:spPr>
        <a:xfrm>
          <a:off x="4052964" y="671851"/>
          <a:ext cx="2249499" cy="89979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8014" tIns="36005" rIns="36005" bIns="36005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700" kern="1200" dirty="0" smtClean="0"/>
            <a:t>移动互联网</a:t>
          </a:r>
          <a:endParaRPr lang="zh-CN" altLang="en-US" sz="2700" kern="1200" dirty="0"/>
        </a:p>
      </dsp:txBody>
      <dsp:txXfrm>
        <a:off x="4502864" y="671851"/>
        <a:ext cx="1349700" cy="899799"/>
      </dsp:txXfrm>
    </dsp:sp>
    <dsp:sp modelId="{536B64C1-2FE3-45AB-AD01-5090B0A59747}">
      <dsp:nvSpPr>
        <dsp:cNvPr id="0" name=""/>
        <dsp:cNvSpPr/>
      </dsp:nvSpPr>
      <dsp:spPr>
        <a:xfrm>
          <a:off x="6077513" y="671851"/>
          <a:ext cx="2249499" cy="89979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8014" tIns="36005" rIns="36005" bIns="36005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700" kern="1200" dirty="0" smtClean="0"/>
            <a:t>…</a:t>
          </a:r>
          <a:endParaRPr lang="zh-CN" altLang="en-US" sz="2700" kern="1200" dirty="0"/>
        </a:p>
      </dsp:txBody>
      <dsp:txXfrm>
        <a:off x="6527413" y="671851"/>
        <a:ext cx="1349700" cy="89979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matrix1#1">
  <dgm:title val=""/>
  <dgm:desc val=""/>
  <dgm:catLst>
    <dgm:cat type="matrix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clrData>
  <dgm:layoutNode name="diagram">
    <dgm:varLst>
      <dgm:chMax val="1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ctrX" for="ch" forName="matrix" refType="w" fact="0.5"/>
      <dgm:constr type="ctrY" for="ch" forName="matrix" refType="h" fact="0.5"/>
      <dgm:constr type="w" for="ch" forName="matrix" refType="w"/>
      <dgm:constr type="h" for="ch" forName="matrix" refType="h"/>
      <dgm:constr type="ctrX" for="ch" forName="centerTile" refType="w" fact="0.5"/>
      <dgm:constr type="ctrY" for="ch" forName="centerTile" refType="h" fact="0.5"/>
      <dgm:constr type="w" for="ch" forName="centerTile" refType="w" fact="0.3"/>
      <dgm:constr type="h" for="ch" forName="centerTile" refType="h" fact="0.25"/>
      <dgm:constr type="primFontSz" for="des" ptType="node" op="equ" val="65"/>
    </dgm:constrLst>
    <dgm:ruleLst/>
    <dgm:choose name="Name0">
      <dgm:if name="Name1" axis="ch" ptType="node" func="cnt" op="gte" val="1">
        <dgm:layoutNode name="matrix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tile1"/>
            <dgm:constr type="t" for="ch" forName="tile1"/>
            <dgm:constr type="r" for="ch" forName="tile1" refType="w" fact="0.5"/>
            <dgm:constr type="b" for="ch" forName="tile1" refType="h" fact="0.5"/>
            <dgm:constr type="l" for="ch" forName="tile1text" refType="l" refFor="ch" refForName="tile1"/>
            <dgm:constr type="t" for="ch" forName="tile1text" refType="t" refFor="ch" refForName="tile1"/>
            <dgm:constr type="w" for="ch" forName="tile1text" refType="w" refFor="ch" refForName="tile1"/>
            <dgm:constr type="h" for="ch" forName="tile1text" refType="h" refFor="ch" refForName="tile1" fact="0.75"/>
            <dgm:constr type="r" for="ch" forName="tile2" refType="w"/>
            <dgm:constr type="t" for="ch" forName="tile2"/>
            <dgm:constr type="l" for="ch" forName="tile2" refType="w" fact="0.5"/>
            <dgm:constr type="b" for="ch" forName="tile2" refType="h" fact="0.5"/>
            <dgm:constr type="r" for="ch" forName="tile2text" refType="r" refFor="ch" refForName="tile2"/>
            <dgm:constr type="t" for="ch" forName="tile2text" refType="t" refFor="ch" refForName="tile2"/>
            <dgm:constr type="w" for="ch" forName="tile2text" refType="w" refFor="ch" refForName="tile2"/>
            <dgm:constr type="h" for="ch" forName="tile2text" refType="h" refFor="ch" refForName="tile2" fact="0.75"/>
            <dgm:constr type="l" for="ch" forName="tile3"/>
            <dgm:constr type="b" for="ch" forName="tile3" refType="h"/>
            <dgm:constr type="r" for="ch" forName="tile3" refType="w" fact="0.5"/>
            <dgm:constr type="t" for="ch" forName="tile3" refType="h" fact="0.5"/>
            <dgm:constr type="l" for="ch" forName="tile3text" refType="l" refFor="ch" refForName="tile3"/>
            <dgm:constr type="b" for="ch" forName="tile3text" refType="b" refFor="ch" refForName="tile3"/>
            <dgm:constr type="w" for="ch" forName="tile3text" refType="w" refFor="ch" refForName="tile3"/>
            <dgm:constr type="h" for="ch" forName="tile3text" refType="h" refFor="ch" refForName="tile3" fact="0.75"/>
            <dgm:constr type="r" for="ch" forName="tile4" refType="w"/>
            <dgm:constr type="b" for="ch" forName="tile4" refType="h"/>
            <dgm:constr type="l" for="ch" forName="tile4" refType="w" fact="0.5"/>
            <dgm:constr type="t" for="ch" forName="tile4" refType="h" fact="0.5"/>
            <dgm:constr type="r" for="ch" forName="tile4text" refType="r" refFor="ch" refForName="tile4"/>
            <dgm:constr type="b" for="ch" forName="tile4text" refType="b" refFor="ch" refForName="tile4"/>
            <dgm:constr type="w" for="ch" forName="tile4text" refType="w" refFor="ch" refForName="tile4"/>
            <dgm:constr type="h" for="ch" forName="tile4text" refType="h" refFor="ch" refForName="tile4" fact="0.75"/>
          </dgm:constrLst>
          <dgm:ruleLst/>
          <dgm:layoutNode name="tile1" styleLbl="node1">
            <dgm:alg type="sp"/>
            <dgm:shape xmlns:r="http://schemas.openxmlformats.org/officeDocument/2006/relationships" rot="270" type="round1Rect" r:blip="">
              <dgm:adjLst/>
            </dgm:shape>
            <dgm:choose name="Name2">
              <dgm:if name="Name3" func="var" arg="dir" op="equ" val="norm">
                <dgm:presOf axis="ch ch desOrSelf" ptType="node node node" st="1 1 1" cnt="1 1 0"/>
              </dgm:if>
              <dgm:else name="Name4">
                <dgm:presOf axis="ch ch desOrSelf" ptType="node node node" st="1 2 1" cnt="1 1 0"/>
              </dgm:else>
            </dgm:choose>
            <dgm:constrLst/>
            <dgm:ruleLst/>
          </dgm:layoutNode>
          <dgm:layoutNode name="tile1text" styleLbl="node1">
            <dgm:varLst>
              <dgm:chMax val="0"/>
              <dgm:chPref val="0"/>
              <dgm:bulletEnabled val="1"/>
            </dgm:varLst>
            <dgm:choose name="Name5">
              <dgm:if name="Name6" axis="root des" func="maxDepth" op="gte" val="3">
                <dgm:alg type="tx">
                  <dgm:param type="parTxLTRAlign" val="l"/>
                  <dgm:param type="parTxRTLAlign" val="r"/>
                  <dgm:param type="txAnchorVert" val="t"/>
                </dgm:alg>
              </dgm:if>
              <dgm:else name="Name7">
                <dgm:alg type="tx"/>
              </dgm:else>
            </dgm:choose>
            <dgm:shape xmlns:r="http://schemas.openxmlformats.org/officeDocument/2006/relationships" rot="270" type="rect" r:blip="" hideGeom="1">
              <dgm:adjLst>
                <dgm:adj idx="1" val="0.2"/>
              </dgm:adjLst>
            </dgm:shape>
            <dgm:choose name="Name8">
              <dgm:if name="Name9" func="var" arg="dir" op="equ" val="norm">
                <dgm:presOf axis="ch ch desOrSelf" ptType="node node node" st="1 1 1" cnt="1 1 0"/>
              </dgm:if>
              <dgm:else name="Name10">
                <dgm:presOf axis="ch ch desOrSelf" ptType="node node node" st="1 2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2" styleLbl="node1">
            <dgm:alg type="sp"/>
            <dgm:shape xmlns:r="http://schemas.openxmlformats.org/officeDocument/2006/relationships" type="round1Rect" r:blip="">
              <dgm:adjLst/>
            </dgm:shape>
            <dgm:choose name="Name11">
              <dgm:if name="Name12" func="var" arg="dir" op="equ" val="norm">
                <dgm:presOf axis="ch ch desOrSelf" ptType="node node node" st="1 2 1" cnt="1 1 0"/>
              </dgm:if>
              <dgm:else name="Name13">
                <dgm:presOf axis="ch ch desOrSelf" ptType="node node node" st="1 1 1" cnt="1 1 0"/>
              </dgm:else>
            </dgm:choose>
            <dgm:constrLst/>
            <dgm:ruleLst/>
          </dgm:layoutNode>
          <dgm:layoutNode name="tile2text" styleLbl="node1">
            <dgm:varLst>
              <dgm:chMax val="0"/>
              <dgm:chPref val="0"/>
              <dgm:bulletEnabled val="1"/>
            </dgm:varLst>
            <dgm:choose name="Name14">
              <dgm:if name="Name15" axis="root des" func="maxDepth" op="gte" val="3">
                <dgm:alg type="tx">
                  <dgm:param type="parTxLTRAlign" val="l"/>
                  <dgm:param type="parTxRTLAlign" val="r"/>
                  <dgm:param type="txAnchorVert" val="t"/>
                </dgm:alg>
              </dgm:if>
              <dgm:else name="Name16">
                <dgm:alg type="tx"/>
              </dgm:else>
            </dgm:choose>
            <dgm:shape xmlns:r="http://schemas.openxmlformats.org/officeDocument/2006/relationships" type="rect" r:blip="" hideGeom="1">
              <dgm:adjLst/>
            </dgm:shape>
            <dgm:choose name="Name17">
              <dgm:if name="Name18" func="var" arg="dir" op="equ" val="norm">
                <dgm:presOf axis="ch ch desOrSelf" ptType="node node node" st="1 2 1" cnt="1 1 0"/>
              </dgm:if>
              <dgm:else name="Name19">
                <dgm:presOf axis="ch ch desOrSelf" ptType="node node node" st="1 1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3" styleLbl="node1">
            <dgm:alg type="sp"/>
            <dgm:shape xmlns:r="http://schemas.openxmlformats.org/officeDocument/2006/relationships" rot="180" type="round1Rect" r:blip="">
              <dgm:adjLst/>
            </dgm:shape>
            <dgm:choose name="Name20">
              <dgm:if name="Name21" func="var" arg="dir" op="equ" val="norm">
                <dgm:presOf axis="ch ch desOrSelf" ptType="node node node" st="1 3 1" cnt="1 1 0"/>
              </dgm:if>
              <dgm:else name="Name22">
                <dgm:presOf axis="ch ch desOrSelf" ptType="node node node" st="1 4 1" cnt="1 1 0"/>
              </dgm:else>
            </dgm:choose>
            <dgm:constrLst/>
            <dgm:ruleLst/>
          </dgm:layoutNode>
          <dgm:layoutNode name="tile3text" styleLbl="node1">
            <dgm:varLst>
              <dgm:chMax val="0"/>
              <dgm:chPref val="0"/>
              <dgm:bulletEnabled val="1"/>
            </dgm:varLst>
            <dgm:choose name="Name23">
              <dgm:if name="Name24" axis="root des" func="maxDepth" op="gte" val="3">
                <dgm:alg type="tx">
                  <dgm:param type="parTxLTRAlign" val="l"/>
                  <dgm:param type="parTxRTLAlign" val="r"/>
                  <dgm:param type="txAnchorVert" val="t"/>
                </dgm:alg>
              </dgm:if>
              <dgm:else name="Name25">
                <dgm:alg type="tx"/>
              </dgm:else>
            </dgm:choose>
            <dgm:shape xmlns:r="http://schemas.openxmlformats.org/officeDocument/2006/relationships" rot="180" type="rect" r:blip="" hideGeom="1">
              <dgm:adjLst/>
            </dgm:shape>
            <dgm:choose name="Name26">
              <dgm:if name="Name27" func="var" arg="dir" op="equ" val="norm">
                <dgm:presOf axis="ch ch desOrSelf" ptType="node node node" st="1 3 1" cnt="1 1 0"/>
              </dgm:if>
              <dgm:else name="Name28">
                <dgm:presOf axis="ch ch desOrSelf" ptType="node node node" st="1 4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4" styleLbl="node1">
            <dgm:alg type="sp"/>
            <dgm:shape xmlns:r="http://schemas.openxmlformats.org/officeDocument/2006/relationships" rot="90" type="round1Rect" r:blip="">
              <dgm:adjLst/>
            </dgm:shape>
            <dgm:choose name="Name29">
              <dgm:if name="Name30" func="var" arg="dir" op="equ" val="norm">
                <dgm:presOf axis="ch ch desOrSelf" ptType="node node node" st="1 4 1" cnt="1 1 0"/>
              </dgm:if>
              <dgm:else name="Name31">
                <dgm:presOf axis="ch ch desOrSelf" ptType="node node node" st="1 3 1" cnt="1 1 0"/>
              </dgm:else>
            </dgm:choose>
            <dgm:constrLst/>
            <dgm:ruleLst/>
          </dgm:layoutNode>
          <dgm:layoutNode name="tile4text" styleLbl="node1">
            <dgm:varLst>
              <dgm:chMax val="0"/>
              <dgm:chPref val="0"/>
              <dgm:bulletEnabled val="1"/>
            </dgm:varLst>
            <dgm:choose name="Name32">
              <dgm:if name="Name33" axis="root des" func="maxDepth" op="gte" val="3">
                <dgm:alg type="tx">
                  <dgm:param type="parTxLTRAlign" val="l"/>
                  <dgm:param type="parTxRTLAlign" val="r"/>
                  <dgm:param type="txAnchorVert" val="t"/>
                </dgm:alg>
              </dgm:if>
              <dgm:else name="Name34">
                <dgm:alg type="tx"/>
              </dgm:else>
            </dgm:choose>
            <dgm:shape xmlns:r="http://schemas.openxmlformats.org/officeDocument/2006/relationships" rot="90" type="rect" r:blip="" hideGeom="1">
              <dgm:adjLst/>
            </dgm:shape>
            <dgm:choose name="Name35">
              <dgm:if name="Name36" func="var" arg="dir" op="equ" val="norm">
                <dgm:presOf axis="ch ch desOrSelf" ptType="node node node" st="1 4 1" cnt="1 1 0"/>
              </dgm:if>
              <dgm:else name="Name37">
                <dgm:presOf axis="ch ch desOrSelf" ptType="node node node" st="1 3 1" cnt="1 1 0"/>
              </dgm:else>
            </dgm:choose>
            <dgm:constrLst/>
            <dgm:ruleLst>
              <dgm:rule type="primFontSz" val="5" fact="NaN" max="NaN"/>
            </dgm:ruleLst>
          </dgm:layoutNode>
        </dgm:layoutNode>
        <dgm:layoutNode name="centerTile" styleLbl="fgShp">
          <dgm:varLst>
            <dgm:chMax val="0"/>
            <dgm:chPref val="0"/>
          </dgm:varLst>
          <dgm:alg type="tx"/>
          <dgm:shape xmlns:r="http://schemas.openxmlformats.org/officeDocument/2006/relationships" type="roundRect" r:blip="">
            <dgm:adjLst/>
          </dgm:shape>
          <dgm:presOf axis="ch" ptType="node" cnt="1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8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#1">
  <dgm:title val=""/>
  <dgm:desc val=""/>
  <dgm:catLst>
    <dgm:cat type="simple" pri="102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#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4E0BC6-38A4-47D2-A16E-1969BFB3BA5E}" type="datetimeFigureOut">
              <a:rPr lang="zh-CN" altLang="en-US" smtClean="0"/>
              <a:t>2020/2/14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111FDB-DAD7-4D52-9BAA-09527333435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42799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8839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544195" algn="l" defTabSz="108839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1088390" algn="l" defTabSz="108839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632585" algn="l" defTabSz="108839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2176780" algn="l" defTabSz="108839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2720975" algn="l" defTabSz="108839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3265805" algn="l" defTabSz="108839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3810000" algn="l" defTabSz="108839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4354195" algn="l" defTabSz="108839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3802" y="1122623"/>
            <a:ext cx="9142810" cy="2388153"/>
          </a:xfrm>
        </p:spPr>
        <p:txBody>
          <a:bodyPr anchor="b"/>
          <a:lstStyle>
            <a:lvl1pPr algn="ctr">
              <a:defRPr sz="71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3802" y="3602872"/>
            <a:ext cx="9142810" cy="1656145"/>
          </a:xfrm>
        </p:spPr>
        <p:txBody>
          <a:bodyPr/>
          <a:lstStyle>
            <a:lvl1pPr marL="0" indent="0" algn="ctr">
              <a:buNone/>
              <a:defRPr sz="2900"/>
            </a:lvl1pPr>
            <a:lvl2pPr marL="544195" indent="0" algn="ctr">
              <a:buNone/>
              <a:defRPr sz="2400"/>
            </a:lvl2pPr>
            <a:lvl3pPr marL="1088390" indent="0" algn="ctr">
              <a:buNone/>
              <a:defRPr sz="2100"/>
            </a:lvl3pPr>
            <a:lvl4pPr marL="1632585" indent="0" algn="ctr">
              <a:buNone/>
              <a:defRPr sz="1900"/>
            </a:lvl4pPr>
            <a:lvl5pPr marL="2176780" indent="0" algn="ctr">
              <a:buNone/>
              <a:defRPr sz="1900"/>
            </a:lvl5pPr>
            <a:lvl6pPr marL="2720975" indent="0" algn="ctr">
              <a:buNone/>
              <a:defRPr sz="1900"/>
            </a:lvl6pPr>
            <a:lvl7pPr marL="3265805" indent="0" algn="ctr">
              <a:buNone/>
              <a:defRPr sz="1900"/>
            </a:lvl7pPr>
            <a:lvl8pPr marL="3810000" indent="0" algn="ctr">
              <a:buNone/>
              <a:defRPr sz="1900"/>
            </a:lvl8pPr>
            <a:lvl9pPr marL="4354195" indent="0" algn="ctr">
              <a:buNone/>
              <a:defRPr sz="19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C0710-1941-4207-AFC4-70422DBD405E}" type="datetimeFigureOut">
              <a:rPr lang="zh-CN" altLang="en-US" smtClean="0"/>
              <a:t>2020/2/14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3F7A2-AB4B-46DB-92F9-EC6C90760ED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/>
    </mc:Choice>
    <mc:Fallback xmlns="">
      <p:transition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C0710-1941-4207-AFC4-70422DBD405E}" type="datetimeFigureOut">
              <a:rPr lang="zh-CN" altLang="en-US" smtClean="0"/>
              <a:t>2020/2/14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3F7A2-AB4B-46DB-92F9-EC6C90760ED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/>
    </mc:Choice>
    <mc:Fallback xmlns="">
      <p:transition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3765" y="365209"/>
            <a:ext cx="2628558" cy="5813184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092" y="365209"/>
            <a:ext cx="7733293" cy="5813184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C0710-1941-4207-AFC4-70422DBD405E}" type="datetimeFigureOut">
              <a:rPr lang="zh-CN" altLang="en-US" smtClean="0"/>
              <a:t>2020/2/14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3F7A2-AB4B-46DB-92F9-EC6C90760ED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/>
    </mc:Choice>
    <mc:Fallback xmlns="">
      <p:transition spd="slow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880"/>
          <a:stretch>
            <a:fillRect/>
          </a:stretch>
        </p:blipFill>
        <p:spPr>
          <a:xfrm>
            <a:off x="-5882" y="6315176"/>
            <a:ext cx="12190413" cy="54441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/>
    </mc:Choice>
    <mc:Fallback xmlns="">
      <p:transition spd="slow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116"/>
          <a:stretch>
            <a:fillRect/>
          </a:stretch>
        </p:blipFill>
        <p:spPr>
          <a:xfrm>
            <a:off x="0" y="0"/>
            <a:ext cx="12191614" cy="73913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880"/>
          <a:stretch>
            <a:fillRect/>
          </a:stretch>
        </p:blipFill>
        <p:spPr>
          <a:xfrm>
            <a:off x="0" y="6315176"/>
            <a:ext cx="12191614" cy="544412"/>
          </a:xfrm>
          <a:prstGeom prst="rect">
            <a:avLst/>
          </a:prstGeom>
        </p:spPr>
      </p:pic>
      <p:grpSp>
        <p:nvGrpSpPr>
          <p:cNvPr id="9" name="组合 8"/>
          <p:cNvGrpSpPr/>
          <p:nvPr userDrawn="1"/>
        </p:nvGrpSpPr>
        <p:grpSpPr>
          <a:xfrm>
            <a:off x="694668" y="134576"/>
            <a:ext cx="465339" cy="469990"/>
            <a:chOff x="2099842" y="1975504"/>
            <a:chExt cx="823123" cy="831130"/>
          </a:xfrm>
          <a:solidFill>
            <a:schemeClr val="bg1"/>
          </a:solidFill>
        </p:grpSpPr>
        <p:sp>
          <p:nvSpPr>
            <p:cNvPr id="10" name="等腰三角形 9"/>
            <p:cNvSpPr/>
            <p:nvPr/>
          </p:nvSpPr>
          <p:spPr>
            <a:xfrm rot="19813541" flipH="1">
              <a:off x="2099842" y="1975504"/>
              <a:ext cx="443524" cy="38608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等腰三角形 10"/>
            <p:cNvSpPr/>
            <p:nvPr/>
          </p:nvSpPr>
          <p:spPr>
            <a:xfrm rot="19813541" flipH="1">
              <a:off x="2099844" y="2420553"/>
              <a:ext cx="443524" cy="38608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等腰三角形 11"/>
            <p:cNvSpPr/>
            <p:nvPr/>
          </p:nvSpPr>
          <p:spPr>
            <a:xfrm rot="19813541" flipH="1">
              <a:off x="2479441" y="2198028"/>
              <a:ext cx="443524" cy="38608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" name="标题 1"/>
          <p:cNvSpPr>
            <a:spLocks noGrp="1"/>
          </p:cNvSpPr>
          <p:nvPr>
            <p:ph type="title"/>
          </p:nvPr>
        </p:nvSpPr>
        <p:spPr>
          <a:xfrm>
            <a:off x="1231432" y="72394"/>
            <a:ext cx="10515266" cy="62559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/>
    </mc:Choice>
    <mc:Fallback xmlns="">
      <p:transition spd="slow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C0710-1941-4207-AFC4-70422DBD405E}" type="datetimeFigureOut">
              <a:rPr lang="zh-CN" altLang="en-US" smtClean="0"/>
              <a:t>2020/2/14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3F7A2-AB4B-46DB-92F9-EC6C90760ED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/>
    </mc:Choice>
    <mc:Fallback xmlns=""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116"/>
          <a:stretch>
            <a:fillRect/>
          </a:stretch>
        </p:blipFill>
        <p:spPr>
          <a:xfrm>
            <a:off x="0" y="0"/>
            <a:ext cx="12190413" cy="73913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880"/>
          <a:stretch>
            <a:fillRect/>
          </a:stretch>
        </p:blipFill>
        <p:spPr>
          <a:xfrm>
            <a:off x="0" y="6315176"/>
            <a:ext cx="12190413" cy="544412"/>
          </a:xfrm>
          <a:prstGeom prst="rect">
            <a:avLst/>
          </a:prstGeom>
        </p:spPr>
      </p:pic>
      <p:grpSp>
        <p:nvGrpSpPr>
          <p:cNvPr id="9" name="组合 8"/>
          <p:cNvGrpSpPr/>
          <p:nvPr userDrawn="1"/>
        </p:nvGrpSpPr>
        <p:grpSpPr>
          <a:xfrm>
            <a:off x="694599" y="134576"/>
            <a:ext cx="465294" cy="469990"/>
            <a:chOff x="2099842" y="1975504"/>
            <a:chExt cx="823123" cy="831130"/>
          </a:xfrm>
          <a:solidFill>
            <a:schemeClr val="bg1"/>
          </a:solidFill>
        </p:grpSpPr>
        <p:sp>
          <p:nvSpPr>
            <p:cNvPr id="10" name="等腰三角形 9"/>
            <p:cNvSpPr/>
            <p:nvPr/>
          </p:nvSpPr>
          <p:spPr>
            <a:xfrm rot="19813541" flipH="1">
              <a:off x="2099842" y="1975504"/>
              <a:ext cx="443524" cy="38608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等腰三角形 10"/>
            <p:cNvSpPr/>
            <p:nvPr/>
          </p:nvSpPr>
          <p:spPr>
            <a:xfrm rot="19813541" flipH="1">
              <a:off x="2099844" y="2420553"/>
              <a:ext cx="443524" cy="38608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等腰三角形 11"/>
            <p:cNvSpPr/>
            <p:nvPr/>
          </p:nvSpPr>
          <p:spPr>
            <a:xfrm rot="19813541" flipH="1">
              <a:off x="2479441" y="2198028"/>
              <a:ext cx="443524" cy="38608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" name="标题 1"/>
          <p:cNvSpPr>
            <a:spLocks noGrp="1"/>
          </p:cNvSpPr>
          <p:nvPr>
            <p:ph type="title"/>
          </p:nvPr>
        </p:nvSpPr>
        <p:spPr>
          <a:xfrm>
            <a:off x="1231310" y="72394"/>
            <a:ext cx="10514231" cy="62559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/>
    </mc:Choice>
    <mc:Fallback xmlns=""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741" y="1710134"/>
            <a:ext cx="10514231" cy="2853398"/>
          </a:xfrm>
        </p:spPr>
        <p:txBody>
          <a:bodyPr anchor="b"/>
          <a:lstStyle>
            <a:lvl1pPr>
              <a:defRPr sz="71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741" y="4590527"/>
            <a:ext cx="10514231" cy="1500534"/>
          </a:xfrm>
        </p:spPr>
        <p:txBody>
          <a:bodyPr/>
          <a:lstStyle>
            <a:lvl1pPr marL="0" indent="0">
              <a:buNone/>
              <a:defRPr sz="2900">
                <a:solidFill>
                  <a:schemeClr val="tx1">
                    <a:tint val="75000"/>
                  </a:schemeClr>
                </a:solidFill>
              </a:defRPr>
            </a:lvl1pPr>
            <a:lvl2pPr marL="54419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08839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632585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1767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2720975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265805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381000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354195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C0710-1941-4207-AFC4-70422DBD405E}" type="datetimeFigureOut">
              <a:rPr lang="zh-CN" altLang="en-US" smtClean="0"/>
              <a:t>2020/2/14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3F7A2-AB4B-46DB-92F9-EC6C90760ED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/>
    </mc:Choice>
    <mc:Fallback xmlns=""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091" y="1826048"/>
            <a:ext cx="5180926" cy="4352346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1396" y="1826048"/>
            <a:ext cx="5180926" cy="435234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C0710-1941-4207-AFC4-70422DBD405E}" type="datetimeFigureOut">
              <a:rPr lang="zh-CN" altLang="en-US" smtClean="0"/>
              <a:t>2020/2/14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3F7A2-AB4B-46DB-92F9-EC6C90760ED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/>
    </mc:Choice>
    <mc:Fallback xmlns=""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679" y="365211"/>
            <a:ext cx="10514231" cy="1325870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680" y="1681552"/>
            <a:ext cx="5157115" cy="824103"/>
          </a:xfrm>
        </p:spPr>
        <p:txBody>
          <a:bodyPr anchor="b"/>
          <a:lstStyle>
            <a:lvl1pPr marL="0" indent="0">
              <a:buNone/>
              <a:defRPr sz="2900" b="1"/>
            </a:lvl1pPr>
            <a:lvl2pPr marL="544195" indent="0">
              <a:buNone/>
              <a:defRPr sz="2400" b="1"/>
            </a:lvl2pPr>
            <a:lvl3pPr marL="1088390" indent="0">
              <a:buNone/>
              <a:defRPr sz="2100" b="1"/>
            </a:lvl3pPr>
            <a:lvl4pPr marL="1632585" indent="0">
              <a:buNone/>
              <a:defRPr sz="1900" b="1"/>
            </a:lvl4pPr>
            <a:lvl5pPr marL="2176780" indent="0">
              <a:buNone/>
              <a:defRPr sz="1900" b="1"/>
            </a:lvl5pPr>
            <a:lvl6pPr marL="2720975" indent="0">
              <a:buNone/>
              <a:defRPr sz="1900" b="1"/>
            </a:lvl6pPr>
            <a:lvl7pPr marL="3265805" indent="0">
              <a:buNone/>
              <a:defRPr sz="1900" b="1"/>
            </a:lvl7pPr>
            <a:lvl8pPr marL="3810000" indent="0">
              <a:buNone/>
              <a:defRPr sz="1900" b="1"/>
            </a:lvl8pPr>
            <a:lvl9pPr marL="4354195" indent="0">
              <a:buNone/>
              <a:defRPr sz="19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680" y="2505655"/>
            <a:ext cx="5157115" cy="368544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1397" y="1681552"/>
            <a:ext cx="5182513" cy="824103"/>
          </a:xfrm>
        </p:spPr>
        <p:txBody>
          <a:bodyPr anchor="b"/>
          <a:lstStyle>
            <a:lvl1pPr marL="0" indent="0">
              <a:buNone/>
              <a:defRPr sz="2900" b="1"/>
            </a:lvl1pPr>
            <a:lvl2pPr marL="544195" indent="0">
              <a:buNone/>
              <a:defRPr sz="2400" b="1"/>
            </a:lvl2pPr>
            <a:lvl3pPr marL="1088390" indent="0">
              <a:buNone/>
              <a:defRPr sz="2100" b="1"/>
            </a:lvl3pPr>
            <a:lvl4pPr marL="1632585" indent="0">
              <a:buNone/>
              <a:defRPr sz="1900" b="1"/>
            </a:lvl4pPr>
            <a:lvl5pPr marL="2176780" indent="0">
              <a:buNone/>
              <a:defRPr sz="1900" b="1"/>
            </a:lvl5pPr>
            <a:lvl6pPr marL="2720975" indent="0">
              <a:buNone/>
              <a:defRPr sz="1900" b="1"/>
            </a:lvl6pPr>
            <a:lvl7pPr marL="3265805" indent="0">
              <a:buNone/>
              <a:defRPr sz="1900" b="1"/>
            </a:lvl7pPr>
            <a:lvl8pPr marL="3810000" indent="0">
              <a:buNone/>
              <a:defRPr sz="1900" b="1"/>
            </a:lvl8pPr>
            <a:lvl9pPr marL="4354195" indent="0">
              <a:buNone/>
              <a:defRPr sz="19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1397" y="2505655"/>
            <a:ext cx="5182513" cy="368544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C0710-1941-4207-AFC4-70422DBD405E}" type="datetimeFigureOut">
              <a:rPr lang="zh-CN" altLang="en-US" smtClean="0"/>
              <a:t>2020/2/14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3F7A2-AB4B-46DB-92F9-EC6C90760ED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/>
    </mc:Choice>
    <mc:Fallback xmlns=""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C0710-1941-4207-AFC4-70422DBD405E}" type="datetimeFigureOut">
              <a:rPr lang="zh-CN" altLang="en-US" smtClean="0"/>
              <a:t>2020/2/14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3F7A2-AB4B-46DB-92F9-EC6C90760ED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/>
    </mc:Choice>
    <mc:Fallback xmlns=""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C0710-1941-4207-AFC4-70422DBD405E}" type="datetimeFigureOut">
              <a:rPr lang="zh-CN" altLang="en-US" smtClean="0"/>
              <a:t>2020/2/14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3F7A2-AB4B-46DB-92F9-EC6C90760ED0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116"/>
          <a:stretch>
            <a:fillRect/>
          </a:stretch>
        </p:blipFill>
        <p:spPr>
          <a:xfrm>
            <a:off x="0" y="0"/>
            <a:ext cx="12190413" cy="73913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880"/>
          <a:stretch>
            <a:fillRect/>
          </a:stretch>
        </p:blipFill>
        <p:spPr>
          <a:xfrm>
            <a:off x="0" y="6315176"/>
            <a:ext cx="12190413" cy="544412"/>
          </a:xfrm>
          <a:prstGeom prst="rect">
            <a:avLst/>
          </a:prstGeom>
        </p:spPr>
      </p:pic>
      <p:grpSp>
        <p:nvGrpSpPr>
          <p:cNvPr id="7" name="组合 6"/>
          <p:cNvGrpSpPr/>
          <p:nvPr userDrawn="1"/>
        </p:nvGrpSpPr>
        <p:grpSpPr>
          <a:xfrm>
            <a:off x="694599" y="141307"/>
            <a:ext cx="465294" cy="469990"/>
            <a:chOff x="2099842" y="1975504"/>
            <a:chExt cx="823123" cy="831130"/>
          </a:xfrm>
          <a:solidFill>
            <a:schemeClr val="bg1"/>
          </a:solidFill>
        </p:grpSpPr>
        <p:sp>
          <p:nvSpPr>
            <p:cNvPr id="8" name="等腰三角形 7"/>
            <p:cNvSpPr/>
            <p:nvPr/>
          </p:nvSpPr>
          <p:spPr>
            <a:xfrm rot="19813541" flipH="1">
              <a:off x="2099842" y="1975504"/>
              <a:ext cx="443524" cy="38608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等腰三角形 8"/>
            <p:cNvSpPr/>
            <p:nvPr/>
          </p:nvSpPr>
          <p:spPr>
            <a:xfrm rot="19813541" flipH="1">
              <a:off x="2099844" y="2420553"/>
              <a:ext cx="443524" cy="38608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等腰三角形 9"/>
            <p:cNvSpPr/>
            <p:nvPr/>
          </p:nvSpPr>
          <p:spPr>
            <a:xfrm rot="19813541" flipH="1">
              <a:off x="2479441" y="2198028"/>
              <a:ext cx="443524" cy="38608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1231310" y="147324"/>
            <a:ext cx="10514231" cy="625596"/>
          </a:xfrm>
        </p:spPr>
        <p:txBody>
          <a:bodyPr>
            <a:noAutofit/>
          </a:bodyPr>
          <a:lstStyle>
            <a:lvl1pPr>
              <a:defRPr sz="3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2" name="内容占位符 2"/>
          <p:cNvSpPr>
            <a:spLocks noGrp="1"/>
          </p:cNvSpPr>
          <p:nvPr>
            <p:ph sz="half" idx="1"/>
          </p:nvPr>
        </p:nvSpPr>
        <p:spPr>
          <a:xfrm>
            <a:off x="638895" y="1086137"/>
            <a:ext cx="11106646" cy="4875092"/>
          </a:xfrm>
        </p:spPr>
        <p:txBody>
          <a:bodyPr/>
          <a:lstStyle>
            <a:lvl1pPr marL="272415" indent="-381635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l"/>
              <a:defRPr kumimoji="0" lang="en-US" altLang="zh-CN" sz="2800" b="0" i="0" u="none" strike="noStrike" kern="0" cap="none" spc="0" normalizeH="0" baseline="0" noProof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defRPr>
            </a:lvl1pPr>
            <a:lvl2pPr marL="853440" indent="-381635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216660" indent="-237490" eaLnBrk="1" fontAlgn="auto" latinLnBrk="0" hangingPunct="1">
              <a:lnSpc>
                <a:spcPct val="150000"/>
              </a:lnSpc>
              <a:spcBef>
                <a:spcPts val="0"/>
              </a:spcBef>
              <a:defRPr sz="22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32585" indent="0">
              <a:lnSpc>
                <a:spcPct val="150000"/>
              </a:lnSpc>
              <a:buNone/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lnSpc>
                <a:spcPct val="150000"/>
              </a:lnSpc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 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679" y="457306"/>
            <a:ext cx="3931725" cy="1600571"/>
          </a:xfrm>
        </p:spPr>
        <p:txBody>
          <a:bodyPr anchor="b"/>
          <a:lstStyle>
            <a:lvl1pPr>
              <a:defRPr sz="38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2513" y="987655"/>
            <a:ext cx="6171397" cy="4874754"/>
          </a:xfrm>
        </p:spPr>
        <p:txBody>
          <a:bodyPr/>
          <a:lstStyle>
            <a:lvl1pPr>
              <a:defRPr sz="3800"/>
            </a:lvl1pPr>
            <a:lvl2pPr>
              <a:defRPr sz="3300"/>
            </a:lvl2pPr>
            <a:lvl3pPr>
              <a:defRPr sz="29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679" y="2057876"/>
            <a:ext cx="3931725" cy="3812471"/>
          </a:xfrm>
        </p:spPr>
        <p:txBody>
          <a:bodyPr/>
          <a:lstStyle>
            <a:lvl1pPr marL="0" indent="0">
              <a:buNone/>
              <a:defRPr sz="1900"/>
            </a:lvl1pPr>
            <a:lvl2pPr marL="544195" indent="0">
              <a:buNone/>
              <a:defRPr sz="1700"/>
            </a:lvl2pPr>
            <a:lvl3pPr marL="1088390" indent="0">
              <a:buNone/>
              <a:defRPr sz="1400"/>
            </a:lvl3pPr>
            <a:lvl4pPr marL="1632585" indent="0">
              <a:buNone/>
              <a:defRPr sz="1200"/>
            </a:lvl4pPr>
            <a:lvl5pPr marL="2176780" indent="0">
              <a:buNone/>
              <a:defRPr sz="1200"/>
            </a:lvl5pPr>
            <a:lvl6pPr marL="2720975" indent="0">
              <a:buNone/>
              <a:defRPr sz="1200"/>
            </a:lvl6pPr>
            <a:lvl7pPr marL="3265805" indent="0">
              <a:buNone/>
              <a:defRPr sz="1200"/>
            </a:lvl7pPr>
            <a:lvl8pPr marL="3810000" indent="0">
              <a:buNone/>
              <a:defRPr sz="1200"/>
            </a:lvl8pPr>
            <a:lvl9pPr marL="4354195" indent="0">
              <a:buNone/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C0710-1941-4207-AFC4-70422DBD405E}" type="datetimeFigureOut">
              <a:rPr lang="zh-CN" altLang="en-US" smtClean="0"/>
              <a:t>2020/2/14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3F7A2-AB4B-46DB-92F9-EC6C90760ED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/>
    </mc:Choice>
    <mc:Fallback xmlns=""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679" y="457306"/>
            <a:ext cx="3931725" cy="1600571"/>
          </a:xfrm>
        </p:spPr>
        <p:txBody>
          <a:bodyPr anchor="b"/>
          <a:lstStyle>
            <a:lvl1pPr>
              <a:defRPr sz="38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2513" y="987655"/>
            <a:ext cx="6171397" cy="4874754"/>
          </a:xfrm>
        </p:spPr>
        <p:txBody>
          <a:bodyPr/>
          <a:lstStyle>
            <a:lvl1pPr marL="0" indent="0">
              <a:buNone/>
              <a:defRPr sz="3800"/>
            </a:lvl1pPr>
            <a:lvl2pPr marL="544195" indent="0">
              <a:buNone/>
              <a:defRPr sz="3300"/>
            </a:lvl2pPr>
            <a:lvl3pPr marL="1088390" indent="0">
              <a:buNone/>
              <a:defRPr sz="2900"/>
            </a:lvl3pPr>
            <a:lvl4pPr marL="1632585" indent="0">
              <a:buNone/>
              <a:defRPr sz="2400"/>
            </a:lvl4pPr>
            <a:lvl5pPr marL="2176780" indent="0">
              <a:buNone/>
              <a:defRPr sz="2400"/>
            </a:lvl5pPr>
            <a:lvl6pPr marL="2720975" indent="0">
              <a:buNone/>
              <a:defRPr sz="2400"/>
            </a:lvl6pPr>
            <a:lvl7pPr marL="3265805" indent="0">
              <a:buNone/>
              <a:defRPr sz="2400"/>
            </a:lvl7pPr>
            <a:lvl8pPr marL="3810000" indent="0">
              <a:buNone/>
              <a:defRPr sz="2400"/>
            </a:lvl8pPr>
            <a:lvl9pPr marL="4354195" indent="0">
              <a:buNone/>
              <a:defRPr sz="24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679" y="2057876"/>
            <a:ext cx="3931725" cy="3812471"/>
          </a:xfrm>
        </p:spPr>
        <p:txBody>
          <a:bodyPr/>
          <a:lstStyle>
            <a:lvl1pPr marL="0" indent="0">
              <a:buNone/>
              <a:defRPr sz="1900"/>
            </a:lvl1pPr>
            <a:lvl2pPr marL="544195" indent="0">
              <a:buNone/>
              <a:defRPr sz="1700"/>
            </a:lvl2pPr>
            <a:lvl3pPr marL="1088390" indent="0">
              <a:buNone/>
              <a:defRPr sz="1400"/>
            </a:lvl3pPr>
            <a:lvl4pPr marL="1632585" indent="0">
              <a:buNone/>
              <a:defRPr sz="1200"/>
            </a:lvl4pPr>
            <a:lvl5pPr marL="2176780" indent="0">
              <a:buNone/>
              <a:defRPr sz="1200"/>
            </a:lvl5pPr>
            <a:lvl6pPr marL="2720975" indent="0">
              <a:buNone/>
              <a:defRPr sz="1200"/>
            </a:lvl6pPr>
            <a:lvl7pPr marL="3265805" indent="0">
              <a:buNone/>
              <a:defRPr sz="1200"/>
            </a:lvl7pPr>
            <a:lvl8pPr marL="3810000" indent="0">
              <a:buNone/>
              <a:defRPr sz="1200"/>
            </a:lvl8pPr>
            <a:lvl9pPr marL="4354195" indent="0">
              <a:buNone/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C0710-1941-4207-AFC4-70422DBD405E}" type="datetimeFigureOut">
              <a:rPr lang="zh-CN" altLang="en-US" smtClean="0"/>
              <a:t>2020/2/14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3F7A2-AB4B-46DB-92F9-EC6C90760ED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/>
    </mc:Choice>
    <mc:Fallback xmlns=""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091" y="365211"/>
            <a:ext cx="10514231" cy="1325870"/>
          </a:xfrm>
          <a:prstGeom prst="rect">
            <a:avLst/>
          </a:prstGeom>
        </p:spPr>
        <p:txBody>
          <a:bodyPr vert="horz" lIns="108850" tIns="54425" rIns="108850" bIns="54425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091" y="1826048"/>
            <a:ext cx="10514231" cy="4352346"/>
          </a:xfrm>
          <a:prstGeom prst="rect">
            <a:avLst/>
          </a:prstGeom>
        </p:spPr>
        <p:txBody>
          <a:bodyPr vert="horz" lIns="108850" tIns="54425" rIns="108850" bIns="54425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091" y="6357823"/>
            <a:ext cx="2742843" cy="365210"/>
          </a:xfrm>
          <a:prstGeom prst="rect">
            <a:avLst/>
          </a:prstGeom>
        </p:spPr>
        <p:txBody>
          <a:bodyPr vert="horz" lIns="108850" tIns="54425" rIns="108850" bIns="54425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7C0710-1941-4207-AFC4-70422DBD405E}" type="datetimeFigureOut">
              <a:rPr lang="zh-CN" altLang="en-US" smtClean="0"/>
              <a:t>2020/2/14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075" y="6357823"/>
            <a:ext cx="4114264" cy="365210"/>
          </a:xfrm>
          <a:prstGeom prst="rect">
            <a:avLst/>
          </a:prstGeom>
        </p:spPr>
        <p:txBody>
          <a:bodyPr vert="horz" lIns="108850" tIns="54425" rIns="108850" bIns="54425" rtlCol="0" anchor="ctr"/>
          <a:lstStyle>
            <a:lvl1pPr algn="ct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09479" y="6357823"/>
            <a:ext cx="2742843" cy="365210"/>
          </a:xfrm>
          <a:prstGeom prst="rect">
            <a:avLst/>
          </a:prstGeom>
        </p:spPr>
        <p:txBody>
          <a:bodyPr vert="horz" lIns="108850" tIns="54425" rIns="108850" bIns="54425" rtlCol="0" anchor="ctr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D3F7A2-AB4B-46DB-92F9-EC6C90760ED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mc:AlternateContent xmlns:mc="http://schemas.openxmlformats.org/markup-compatibility/2006" xmlns:p14="http://schemas.microsoft.com/office/powerpoint/2010/main">
    <mc:Choice Requires="p14">
      <p:transition spd="slow" p14:dur="1600"/>
    </mc:Choice>
    <mc:Fallback xmlns="">
      <p:transition spd="slow"/>
    </mc:Fallback>
  </mc:AlternateContent>
  <p:txStyles>
    <p:titleStyle>
      <a:lvl1pPr algn="l" defTabSz="1088390" rtl="0" eaLnBrk="1" latinLnBrk="0" hangingPunct="1">
        <a:lnSpc>
          <a:spcPct val="90000"/>
        </a:lnSpc>
        <a:spcBef>
          <a:spcPct val="0"/>
        </a:spcBef>
        <a:buNone/>
        <a:defRPr sz="5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2415" indent="-272415" algn="l" defTabSz="1088390" rtl="0" eaLnBrk="1" latinLnBrk="0" hangingPunct="1">
        <a:lnSpc>
          <a:spcPct val="90000"/>
        </a:lnSpc>
        <a:spcBef>
          <a:spcPts val="1190"/>
        </a:spcBef>
        <a:buFont typeface="Arial" panose="020B0604020202020204" pitchFamily="34" charset="0"/>
        <a:buChar char="•"/>
        <a:defRPr sz="3300" kern="1200">
          <a:solidFill>
            <a:schemeClr val="tx1"/>
          </a:solidFill>
          <a:latin typeface="+mn-lt"/>
          <a:ea typeface="+mn-ea"/>
          <a:cs typeface="+mn-cs"/>
        </a:defRPr>
      </a:lvl1pPr>
      <a:lvl2pPr marL="816610" indent="-272415" algn="l" defTabSz="1088390" rtl="0" eaLnBrk="1" latinLnBrk="0" hangingPunct="1">
        <a:lnSpc>
          <a:spcPct val="90000"/>
        </a:lnSpc>
        <a:spcBef>
          <a:spcPts val="595"/>
        </a:spcBef>
        <a:buFont typeface="Arial" panose="020B0604020202020204" pitchFamily="34" charset="0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2pPr>
      <a:lvl3pPr marL="1360805" indent="-272415" algn="l" defTabSz="1088390" rtl="0" eaLnBrk="1" latinLnBrk="0" hangingPunct="1">
        <a:lnSpc>
          <a:spcPct val="90000"/>
        </a:lnSpc>
        <a:spcBef>
          <a:spcPts val="595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05000" indent="-272415" algn="l" defTabSz="1088390" rtl="0" eaLnBrk="1" latinLnBrk="0" hangingPunct="1">
        <a:lnSpc>
          <a:spcPct val="90000"/>
        </a:lnSpc>
        <a:spcBef>
          <a:spcPts val="595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449195" indent="-272415" algn="l" defTabSz="1088390" rtl="0" eaLnBrk="1" latinLnBrk="0" hangingPunct="1">
        <a:lnSpc>
          <a:spcPct val="90000"/>
        </a:lnSpc>
        <a:spcBef>
          <a:spcPts val="595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993390" indent="-272415" algn="l" defTabSz="1088390" rtl="0" eaLnBrk="1" latinLnBrk="0" hangingPunct="1">
        <a:lnSpc>
          <a:spcPct val="90000"/>
        </a:lnSpc>
        <a:spcBef>
          <a:spcPts val="595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537585" indent="-272415" algn="l" defTabSz="1088390" rtl="0" eaLnBrk="1" latinLnBrk="0" hangingPunct="1">
        <a:lnSpc>
          <a:spcPct val="90000"/>
        </a:lnSpc>
        <a:spcBef>
          <a:spcPts val="595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4081780" indent="-272415" algn="l" defTabSz="1088390" rtl="0" eaLnBrk="1" latinLnBrk="0" hangingPunct="1">
        <a:lnSpc>
          <a:spcPct val="90000"/>
        </a:lnSpc>
        <a:spcBef>
          <a:spcPts val="595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625975" indent="-272415" algn="l" defTabSz="1088390" rtl="0" eaLnBrk="1" latinLnBrk="0" hangingPunct="1">
        <a:lnSpc>
          <a:spcPct val="90000"/>
        </a:lnSpc>
        <a:spcBef>
          <a:spcPts val="595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08839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44195" algn="l" defTabSz="108839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88390" algn="l" defTabSz="108839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32585" algn="l" defTabSz="108839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176780" algn="l" defTabSz="108839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720975" algn="l" defTabSz="108839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265805" algn="l" defTabSz="108839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810000" algn="l" defTabSz="108839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354195" algn="l" defTabSz="108839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jpeg"/><Relationship Id="rId7" Type="http://schemas.openxmlformats.org/officeDocument/2006/relationships/image" Target="../media/image25.png"/><Relationship Id="rId2" Type="http://schemas.openxmlformats.org/officeDocument/2006/relationships/image" Target="../media/image20.w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jpe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tech.sina.com.cn/it/2015-01-14/doc-iavxeafr9972646.shtml" TargetMode="External"/><Relationship Id="rId2" Type="http://schemas.openxmlformats.org/officeDocument/2006/relationships/hyperlink" Target="http://www.baidu.com/" TargetMode="Externa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jpe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jpe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ke.qq.com/" TargetMode="External"/><Relationship Id="rId2" Type="http://schemas.openxmlformats.org/officeDocument/2006/relationships/hyperlink" Target="http://www.edu2act.cn/" TargetMode="Externa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pan.baidu.com/" TargetMode="External"/><Relationship Id="rId4" Type="http://schemas.openxmlformats.org/officeDocument/2006/relationships/hyperlink" Target="https://segmentfault.com/" TargetMode="Externa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1349"/>
            <a:ext cx="12158986" cy="6856571"/>
          </a:xfrm>
          <a:prstGeom prst="rect">
            <a:avLst/>
          </a:prstGeom>
          <a:solidFill>
            <a:srgbClr val="1B90A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弦形 5"/>
          <p:cNvSpPr/>
          <p:nvPr/>
        </p:nvSpPr>
        <p:spPr>
          <a:xfrm rot="13350635">
            <a:off x="1208153" y="-6701584"/>
            <a:ext cx="10288031" cy="12991298"/>
          </a:xfrm>
          <a:prstGeom prst="chord">
            <a:avLst>
              <a:gd name="adj1" fmla="val 4600706"/>
              <a:gd name="adj2" fmla="val 1895490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文本框 22"/>
          <p:cNvSpPr txBox="1"/>
          <p:nvPr/>
        </p:nvSpPr>
        <p:spPr>
          <a:xfrm>
            <a:off x="3362259" y="2502728"/>
            <a:ext cx="5026248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600" b="1" dirty="0" smtClean="0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lang="zh-CN" altLang="en-US" sz="5400" b="1" dirty="0" smtClean="0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开发一</a:t>
            </a:r>
            <a:endParaRPr lang="zh-CN" altLang="en-US" sz="5400" b="1" dirty="0">
              <a:solidFill>
                <a:srgbClr val="595E6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等腰三角形 9"/>
          <p:cNvSpPr/>
          <p:nvPr/>
        </p:nvSpPr>
        <p:spPr>
          <a:xfrm rot="19813541" flipH="1">
            <a:off x="4220296" y="1495310"/>
            <a:ext cx="332574" cy="386001"/>
          </a:xfrm>
          <a:prstGeom prst="triangle">
            <a:avLst/>
          </a:prstGeom>
          <a:solidFill>
            <a:srgbClr val="FDCD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 flipH="1">
            <a:off x="10364850" y="2606212"/>
            <a:ext cx="1291321" cy="1238627"/>
            <a:chOff x="1720243" y="1975504"/>
            <a:chExt cx="1202722" cy="831130"/>
          </a:xfrm>
        </p:grpSpPr>
        <p:sp>
          <p:nvSpPr>
            <p:cNvPr id="12" name="等腰三角形 11"/>
            <p:cNvSpPr/>
            <p:nvPr/>
          </p:nvSpPr>
          <p:spPr>
            <a:xfrm rot="19813541" flipH="1">
              <a:off x="2099842" y="1975504"/>
              <a:ext cx="443524" cy="386081"/>
            </a:xfrm>
            <a:prstGeom prst="triangle">
              <a:avLst/>
            </a:prstGeom>
            <a:solidFill>
              <a:srgbClr val="1B9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等腰三角形 12"/>
            <p:cNvSpPr/>
            <p:nvPr/>
          </p:nvSpPr>
          <p:spPr>
            <a:xfrm rot="19813541" flipH="1">
              <a:off x="2099844" y="2420553"/>
              <a:ext cx="443524" cy="386081"/>
            </a:xfrm>
            <a:prstGeom prst="triangle">
              <a:avLst/>
            </a:prstGeom>
            <a:solidFill>
              <a:srgbClr val="93B7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等腰三角形 13"/>
            <p:cNvSpPr/>
            <p:nvPr/>
          </p:nvSpPr>
          <p:spPr>
            <a:xfrm rot="19813541" flipH="1">
              <a:off x="2479441" y="2198028"/>
              <a:ext cx="443524" cy="386081"/>
            </a:xfrm>
            <a:prstGeom prst="triangle">
              <a:avLst/>
            </a:prstGeom>
            <a:solidFill>
              <a:srgbClr val="55C1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等腰三角形 14"/>
            <p:cNvSpPr/>
            <p:nvPr/>
          </p:nvSpPr>
          <p:spPr>
            <a:xfrm rot="19813541" flipH="1">
              <a:off x="1720243" y="2198028"/>
              <a:ext cx="443524" cy="386081"/>
            </a:xfrm>
            <a:prstGeom prst="triangle">
              <a:avLst/>
            </a:prstGeom>
            <a:solidFill>
              <a:srgbClr val="FDCD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6" name="等腰三角形 15"/>
          <p:cNvSpPr/>
          <p:nvPr/>
        </p:nvSpPr>
        <p:spPr>
          <a:xfrm rot="19813541" flipH="1">
            <a:off x="5642808" y="4267777"/>
            <a:ext cx="332574" cy="386001"/>
          </a:xfrm>
          <a:prstGeom prst="triangle">
            <a:avLst/>
          </a:prstGeom>
          <a:solidFill>
            <a:srgbClr val="1B90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7" name="组合 16"/>
          <p:cNvGrpSpPr/>
          <p:nvPr/>
        </p:nvGrpSpPr>
        <p:grpSpPr>
          <a:xfrm>
            <a:off x="830407" y="3244254"/>
            <a:ext cx="1764297" cy="1345285"/>
            <a:chOff x="1720243" y="1975504"/>
            <a:chExt cx="1202722" cy="831130"/>
          </a:xfrm>
        </p:grpSpPr>
        <p:sp>
          <p:nvSpPr>
            <p:cNvPr id="18" name="等腰三角形 17"/>
            <p:cNvSpPr/>
            <p:nvPr/>
          </p:nvSpPr>
          <p:spPr>
            <a:xfrm rot="19813541" flipH="1">
              <a:off x="2099842" y="1975504"/>
              <a:ext cx="443524" cy="386081"/>
            </a:xfrm>
            <a:prstGeom prst="triangle">
              <a:avLst/>
            </a:prstGeom>
            <a:solidFill>
              <a:srgbClr val="1B9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等腰三角形 18"/>
            <p:cNvSpPr/>
            <p:nvPr/>
          </p:nvSpPr>
          <p:spPr>
            <a:xfrm rot="19813541" flipH="1">
              <a:off x="2099844" y="2420553"/>
              <a:ext cx="443524" cy="386081"/>
            </a:xfrm>
            <a:prstGeom prst="triangle">
              <a:avLst/>
            </a:prstGeom>
            <a:solidFill>
              <a:srgbClr val="93B7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等腰三角形 19"/>
            <p:cNvSpPr/>
            <p:nvPr/>
          </p:nvSpPr>
          <p:spPr>
            <a:xfrm rot="19813541" flipH="1">
              <a:off x="2479441" y="2198028"/>
              <a:ext cx="443524" cy="386081"/>
            </a:xfrm>
            <a:prstGeom prst="triangle">
              <a:avLst/>
            </a:prstGeom>
            <a:solidFill>
              <a:srgbClr val="55C1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等腰三角形 20"/>
            <p:cNvSpPr/>
            <p:nvPr/>
          </p:nvSpPr>
          <p:spPr>
            <a:xfrm rot="19813541" flipH="1">
              <a:off x="1720243" y="2198028"/>
              <a:ext cx="443524" cy="386081"/>
            </a:xfrm>
            <a:prstGeom prst="triangle">
              <a:avLst/>
            </a:prstGeom>
            <a:solidFill>
              <a:srgbClr val="FDCD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等腰三角形 21"/>
          <p:cNvSpPr/>
          <p:nvPr/>
        </p:nvSpPr>
        <p:spPr>
          <a:xfrm rot="18000000" flipH="1">
            <a:off x="4160906" y="5219952"/>
            <a:ext cx="443432" cy="289501"/>
          </a:xfrm>
          <a:prstGeom prst="triangle">
            <a:avLst/>
          </a:prstGeom>
          <a:solidFill>
            <a:srgbClr val="55C1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等腰三角形 22"/>
          <p:cNvSpPr/>
          <p:nvPr/>
        </p:nvSpPr>
        <p:spPr>
          <a:xfrm rot="1539679" flipH="1">
            <a:off x="2334191" y="5563215"/>
            <a:ext cx="332574" cy="386001"/>
          </a:xfrm>
          <a:prstGeom prst="triangle">
            <a:avLst/>
          </a:prstGeom>
          <a:solidFill>
            <a:srgbClr val="55C1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等腰三角形 23"/>
          <p:cNvSpPr/>
          <p:nvPr/>
        </p:nvSpPr>
        <p:spPr>
          <a:xfrm rot="20540864" flipH="1">
            <a:off x="2780721" y="6014181"/>
            <a:ext cx="500911" cy="608838"/>
          </a:xfrm>
          <a:prstGeom prst="triangle">
            <a:avLst/>
          </a:prstGeom>
          <a:solidFill>
            <a:srgbClr val="FDCD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等腰三角形 24"/>
          <p:cNvSpPr/>
          <p:nvPr/>
        </p:nvSpPr>
        <p:spPr>
          <a:xfrm rot="6300000" flipH="1">
            <a:off x="9479703" y="5193462"/>
            <a:ext cx="443432" cy="289501"/>
          </a:xfrm>
          <a:prstGeom prst="triangle">
            <a:avLst/>
          </a:prstGeom>
          <a:solidFill>
            <a:srgbClr val="55C1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等腰三角形 25"/>
          <p:cNvSpPr/>
          <p:nvPr/>
        </p:nvSpPr>
        <p:spPr>
          <a:xfrm flipH="1">
            <a:off x="10522932" y="5952599"/>
            <a:ext cx="749779" cy="517417"/>
          </a:xfrm>
          <a:prstGeom prst="triangle">
            <a:avLst/>
          </a:prstGeom>
          <a:solidFill>
            <a:srgbClr val="FDCD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等腰三角形 26"/>
          <p:cNvSpPr/>
          <p:nvPr/>
        </p:nvSpPr>
        <p:spPr>
          <a:xfrm rot="20540864" flipH="1">
            <a:off x="8769614" y="6281123"/>
            <a:ext cx="332574" cy="386001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等腰三角形 27"/>
          <p:cNvSpPr/>
          <p:nvPr/>
        </p:nvSpPr>
        <p:spPr>
          <a:xfrm rot="18000000" flipH="1">
            <a:off x="3743904" y="6291860"/>
            <a:ext cx="443432" cy="289501"/>
          </a:xfrm>
          <a:prstGeom prst="triangl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等腰三角形 28"/>
          <p:cNvSpPr/>
          <p:nvPr/>
        </p:nvSpPr>
        <p:spPr>
          <a:xfrm rot="18000000" flipH="1">
            <a:off x="2487628" y="2546541"/>
            <a:ext cx="443432" cy="289501"/>
          </a:xfrm>
          <a:prstGeom prst="triangl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等腰三角形 29"/>
          <p:cNvSpPr/>
          <p:nvPr/>
        </p:nvSpPr>
        <p:spPr>
          <a:xfrm rot="18000000" flipH="1">
            <a:off x="7665621" y="2835054"/>
            <a:ext cx="443432" cy="289501"/>
          </a:xfrm>
          <a:prstGeom prst="triangl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等腰三角形 31"/>
          <p:cNvSpPr/>
          <p:nvPr/>
        </p:nvSpPr>
        <p:spPr>
          <a:xfrm rot="21257021" flipH="1">
            <a:off x="1625896" y="5451054"/>
            <a:ext cx="702799" cy="754858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1171"/>
            <a:ext cx="12159620" cy="6856928"/>
          </a:xfrm>
          <a:prstGeom prst="rect">
            <a:avLst/>
          </a:prstGeom>
          <a:solidFill>
            <a:srgbClr val="1B90A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弦形 5"/>
          <p:cNvSpPr/>
          <p:nvPr/>
        </p:nvSpPr>
        <p:spPr>
          <a:xfrm rot="13350635">
            <a:off x="1208216" y="-6702112"/>
            <a:ext cx="10288567" cy="12991975"/>
          </a:xfrm>
          <a:prstGeom prst="chord">
            <a:avLst>
              <a:gd name="adj1" fmla="val 4600706"/>
              <a:gd name="adj2" fmla="val 1895490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文本框 22"/>
          <p:cNvSpPr txBox="1"/>
          <p:nvPr/>
        </p:nvSpPr>
        <p:spPr>
          <a:xfrm>
            <a:off x="4295729" y="2215943"/>
            <a:ext cx="409344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b="1" dirty="0" smtClean="0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lang="zh-CN" altLang="en-US" sz="5400" b="1" dirty="0" smtClean="0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开发一</a:t>
            </a:r>
            <a:endParaRPr lang="zh-CN" altLang="en-US" sz="5400" b="1" dirty="0">
              <a:solidFill>
                <a:srgbClr val="595E6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24"/>
          <p:cNvSpPr txBox="1"/>
          <p:nvPr/>
        </p:nvSpPr>
        <p:spPr>
          <a:xfrm>
            <a:off x="4010880" y="3425157"/>
            <a:ext cx="4663136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 smtClean="0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第一章 </a:t>
            </a:r>
            <a:r>
              <a:rPr lang="en-US" altLang="zh-CN" sz="3200" dirty="0" smtClean="0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lang="zh-CN" altLang="en-US" sz="3200" dirty="0" smtClean="0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开发基础</a:t>
            </a:r>
            <a:endParaRPr lang="zh-CN" altLang="en-US" sz="3200" dirty="0">
              <a:solidFill>
                <a:srgbClr val="595E6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等腰三角形 9"/>
          <p:cNvSpPr/>
          <p:nvPr/>
        </p:nvSpPr>
        <p:spPr>
          <a:xfrm rot="19813541" flipH="1">
            <a:off x="4220515" y="1495209"/>
            <a:ext cx="332591" cy="386021"/>
          </a:xfrm>
          <a:prstGeom prst="triangle">
            <a:avLst/>
          </a:prstGeom>
          <a:solidFill>
            <a:srgbClr val="FDCD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 flipH="1">
            <a:off x="10365390" y="2606169"/>
            <a:ext cx="1291388" cy="1238691"/>
            <a:chOff x="1720243" y="1975504"/>
            <a:chExt cx="1202722" cy="831130"/>
          </a:xfrm>
        </p:grpSpPr>
        <p:sp>
          <p:nvSpPr>
            <p:cNvPr id="12" name="等腰三角形 11"/>
            <p:cNvSpPr/>
            <p:nvPr/>
          </p:nvSpPr>
          <p:spPr>
            <a:xfrm rot="19813541" flipH="1">
              <a:off x="2099842" y="1975504"/>
              <a:ext cx="443524" cy="386081"/>
            </a:xfrm>
            <a:prstGeom prst="triangle">
              <a:avLst/>
            </a:prstGeom>
            <a:solidFill>
              <a:srgbClr val="1B9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等腰三角形 12"/>
            <p:cNvSpPr/>
            <p:nvPr/>
          </p:nvSpPr>
          <p:spPr>
            <a:xfrm rot="19813541" flipH="1">
              <a:off x="2099844" y="2420553"/>
              <a:ext cx="443524" cy="386081"/>
            </a:xfrm>
            <a:prstGeom prst="triangle">
              <a:avLst/>
            </a:prstGeom>
            <a:solidFill>
              <a:srgbClr val="93B7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等腰三角形 13"/>
            <p:cNvSpPr/>
            <p:nvPr/>
          </p:nvSpPr>
          <p:spPr>
            <a:xfrm rot="19813541" flipH="1">
              <a:off x="2479441" y="2198028"/>
              <a:ext cx="443524" cy="386081"/>
            </a:xfrm>
            <a:prstGeom prst="triangle">
              <a:avLst/>
            </a:prstGeom>
            <a:solidFill>
              <a:srgbClr val="55C1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等腰三角形 14"/>
            <p:cNvSpPr/>
            <p:nvPr/>
          </p:nvSpPr>
          <p:spPr>
            <a:xfrm rot="19813541" flipH="1">
              <a:off x="1720243" y="2198028"/>
              <a:ext cx="443524" cy="386081"/>
            </a:xfrm>
            <a:prstGeom prst="triangle">
              <a:avLst/>
            </a:prstGeom>
            <a:solidFill>
              <a:srgbClr val="FDCD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6" name="等腰三角形 15"/>
          <p:cNvSpPr/>
          <p:nvPr/>
        </p:nvSpPr>
        <p:spPr>
          <a:xfrm rot="19813541" flipH="1">
            <a:off x="5643102" y="4267821"/>
            <a:ext cx="332591" cy="386021"/>
          </a:xfrm>
          <a:prstGeom prst="triangle">
            <a:avLst/>
          </a:prstGeom>
          <a:solidFill>
            <a:srgbClr val="1B90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7" name="组合 16"/>
          <p:cNvGrpSpPr/>
          <p:nvPr/>
        </p:nvGrpSpPr>
        <p:grpSpPr>
          <a:xfrm>
            <a:off x="830450" y="3244244"/>
            <a:ext cx="1764389" cy="1345355"/>
            <a:chOff x="1720243" y="1975504"/>
            <a:chExt cx="1202722" cy="831130"/>
          </a:xfrm>
        </p:grpSpPr>
        <p:sp>
          <p:nvSpPr>
            <p:cNvPr id="18" name="等腰三角形 17"/>
            <p:cNvSpPr/>
            <p:nvPr/>
          </p:nvSpPr>
          <p:spPr>
            <a:xfrm rot="19813541" flipH="1">
              <a:off x="2099842" y="1975504"/>
              <a:ext cx="443524" cy="386081"/>
            </a:xfrm>
            <a:prstGeom prst="triangle">
              <a:avLst/>
            </a:prstGeom>
            <a:solidFill>
              <a:srgbClr val="1B9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等腰三角形 18"/>
            <p:cNvSpPr/>
            <p:nvPr/>
          </p:nvSpPr>
          <p:spPr>
            <a:xfrm rot="19813541" flipH="1">
              <a:off x="2099844" y="2420553"/>
              <a:ext cx="443524" cy="386081"/>
            </a:xfrm>
            <a:prstGeom prst="triangle">
              <a:avLst/>
            </a:prstGeom>
            <a:solidFill>
              <a:srgbClr val="93B7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等腰三角形 19"/>
            <p:cNvSpPr/>
            <p:nvPr/>
          </p:nvSpPr>
          <p:spPr>
            <a:xfrm rot="19813541" flipH="1">
              <a:off x="2479441" y="2198028"/>
              <a:ext cx="443524" cy="386081"/>
            </a:xfrm>
            <a:prstGeom prst="triangle">
              <a:avLst/>
            </a:prstGeom>
            <a:solidFill>
              <a:srgbClr val="55C1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等腰三角形 20"/>
            <p:cNvSpPr/>
            <p:nvPr/>
          </p:nvSpPr>
          <p:spPr>
            <a:xfrm rot="19813541" flipH="1">
              <a:off x="1720243" y="2198028"/>
              <a:ext cx="443524" cy="386081"/>
            </a:xfrm>
            <a:prstGeom prst="triangle">
              <a:avLst/>
            </a:prstGeom>
            <a:solidFill>
              <a:srgbClr val="FDCD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等腰三角形 21"/>
          <p:cNvSpPr/>
          <p:nvPr/>
        </p:nvSpPr>
        <p:spPr>
          <a:xfrm rot="18000000" flipH="1">
            <a:off x="4161123" y="5220045"/>
            <a:ext cx="443455" cy="289516"/>
          </a:xfrm>
          <a:prstGeom prst="triangle">
            <a:avLst/>
          </a:prstGeom>
          <a:solidFill>
            <a:srgbClr val="55C1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等腰三角形 22"/>
          <p:cNvSpPr/>
          <p:nvPr/>
        </p:nvSpPr>
        <p:spPr>
          <a:xfrm rot="1539679" flipH="1">
            <a:off x="2334312" y="5563327"/>
            <a:ext cx="332591" cy="386021"/>
          </a:xfrm>
          <a:prstGeom prst="triangle">
            <a:avLst/>
          </a:prstGeom>
          <a:solidFill>
            <a:srgbClr val="55C1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等腰三角形 23"/>
          <p:cNvSpPr/>
          <p:nvPr/>
        </p:nvSpPr>
        <p:spPr>
          <a:xfrm rot="20540864" flipH="1">
            <a:off x="2780865" y="6014316"/>
            <a:ext cx="500937" cy="608870"/>
          </a:xfrm>
          <a:prstGeom prst="triangle">
            <a:avLst/>
          </a:prstGeom>
          <a:solidFill>
            <a:srgbClr val="FDCD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等腰三角形 24"/>
          <p:cNvSpPr/>
          <p:nvPr/>
        </p:nvSpPr>
        <p:spPr>
          <a:xfrm rot="6300000" flipH="1">
            <a:off x="9480196" y="5193554"/>
            <a:ext cx="443455" cy="289516"/>
          </a:xfrm>
          <a:prstGeom prst="triangle">
            <a:avLst/>
          </a:prstGeom>
          <a:solidFill>
            <a:srgbClr val="55C1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等腰三角形 25"/>
          <p:cNvSpPr/>
          <p:nvPr/>
        </p:nvSpPr>
        <p:spPr>
          <a:xfrm flipH="1">
            <a:off x="10523480" y="5952731"/>
            <a:ext cx="749818" cy="517444"/>
          </a:xfrm>
          <a:prstGeom prst="triangle">
            <a:avLst/>
          </a:prstGeom>
          <a:solidFill>
            <a:srgbClr val="FDCD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等腰三角形 26"/>
          <p:cNvSpPr/>
          <p:nvPr/>
        </p:nvSpPr>
        <p:spPr>
          <a:xfrm rot="20540864" flipH="1">
            <a:off x="8770070" y="6281271"/>
            <a:ext cx="332591" cy="386021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等腰三角形 27"/>
          <p:cNvSpPr/>
          <p:nvPr/>
        </p:nvSpPr>
        <p:spPr>
          <a:xfrm rot="18000000" flipH="1">
            <a:off x="3744099" y="6292009"/>
            <a:ext cx="443455" cy="289516"/>
          </a:xfrm>
          <a:prstGeom prst="triangl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等腰三角形 28"/>
          <p:cNvSpPr/>
          <p:nvPr/>
        </p:nvSpPr>
        <p:spPr>
          <a:xfrm rot="18000000" flipH="1">
            <a:off x="2487757" y="2546495"/>
            <a:ext cx="443455" cy="289516"/>
          </a:xfrm>
          <a:prstGeom prst="triangl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等腰三角形 29"/>
          <p:cNvSpPr/>
          <p:nvPr/>
        </p:nvSpPr>
        <p:spPr>
          <a:xfrm rot="18000000" flipH="1">
            <a:off x="7666020" y="2835023"/>
            <a:ext cx="443455" cy="289516"/>
          </a:xfrm>
          <a:prstGeom prst="triangl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等腰三角形 31"/>
          <p:cNvSpPr/>
          <p:nvPr/>
        </p:nvSpPr>
        <p:spPr>
          <a:xfrm rot="21257021" flipH="1">
            <a:off x="1625981" y="5451159"/>
            <a:ext cx="702835" cy="754897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54001" y="-55970"/>
            <a:ext cx="2708249" cy="6914070"/>
            <a:chOff x="2288" y="0"/>
            <a:chExt cx="4266" cy="10800"/>
          </a:xfrm>
        </p:grpSpPr>
        <p:sp>
          <p:nvSpPr>
            <p:cNvPr id="5" name="矩形 4"/>
            <p:cNvSpPr/>
            <p:nvPr/>
          </p:nvSpPr>
          <p:spPr>
            <a:xfrm>
              <a:off x="2288" y="0"/>
              <a:ext cx="4266" cy="10800"/>
            </a:xfrm>
            <a:prstGeom prst="rect">
              <a:avLst/>
            </a:prstGeom>
            <a:solidFill>
              <a:srgbClr val="1B9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3557" y="2413"/>
              <a:ext cx="1884" cy="47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</a:t>
              </a:r>
              <a:r>
                <a:rPr lang="zh-CN" altLang="en-US" sz="48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讲目标</a:t>
              </a:r>
              <a:endParaRPr lang="zh-CN" altLang="en-US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1" name="等腰三角形 10"/>
          <p:cNvSpPr/>
          <p:nvPr/>
        </p:nvSpPr>
        <p:spPr>
          <a:xfrm rot="5400000" flipH="1">
            <a:off x="3964912" y="1178694"/>
            <a:ext cx="519307" cy="339036"/>
          </a:xfrm>
          <a:prstGeom prst="triangle">
            <a:avLst/>
          </a:prstGeom>
          <a:solidFill>
            <a:srgbClr val="1B90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8"/>
          <p:cNvSpPr txBox="1"/>
          <p:nvPr/>
        </p:nvSpPr>
        <p:spPr>
          <a:xfrm>
            <a:off x="4652010" y="1086485"/>
            <a:ext cx="43815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理解 </a:t>
            </a:r>
            <a:r>
              <a:rPr lang="en-US" altLang="zh-CN" sz="2800" dirty="0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</a:t>
            </a:r>
            <a:r>
              <a:rPr lang="en-US" altLang="zh-CN" sz="2800" dirty="0" smtClean="0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eb </a:t>
            </a:r>
            <a:r>
              <a:rPr lang="zh-CN" altLang="en-US" sz="2800" dirty="0" smtClean="0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开发相关概念</a:t>
            </a:r>
            <a:endParaRPr lang="zh-CN" altLang="en-US" sz="2800" dirty="0">
              <a:solidFill>
                <a:srgbClr val="595E6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9"/>
          <p:cNvSpPr txBox="1"/>
          <p:nvPr/>
        </p:nvSpPr>
        <p:spPr>
          <a:xfrm>
            <a:off x="4651718" y="2474257"/>
            <a:ext cx="3747088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了解 </a:t>
            </a:r>
            <a:r>
              <a:rPr lang="en-US" altLang="zh-CN" sz="2800" dirty="0" smtClean="0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 </a:t>
            </a:r>
            <a:r>
              <a:rPr lang="zh-CN" altLang="en-US" sz="2800" dirty="0" smtClean="0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领域</a:t>
            </a:r>
            <a:endParaRPr lang="zh-CN" altLang="en-US" sz="2800" dirty="0">
              <a:solidFill>
                <a:srgbClr val="595E6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等腰三角形 13"/>
          <p:cNvSpPr/>
          <p:nvPr/>
        </p:nvSpPr>
        <p:spPr>
          <a:xfrm rot="5400000" flipH="1">
            <a:off x="3964912" y="2566310"/>
            <a:ext cx="519307" cy="339036"/>
          </a:xfrm>
          <a:prstGeom prst="triangle">
            <a:avLst/>
          </a:prstGeom>
          <a:solidFill>
            <a:srgbClr val="93B7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20"/>
          <p:cNvSpPr txBox="1"/>
          <p:nvPr/>
        </p:nvSpPr>
        <p:spPr>
          <a:xfrm>
            <a:off x="4652010" y="3862070"/>
            <a:ext cx="481139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理解 </a:t>
            </a:r>
            <a:r>
              <a:rPr lang="en-US" altLang="zh-CN" sz="2800" dirty="0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B/S </a:t>
            </a:r>
            <a:r>
              <a:rPr lang="zh-CN" altLang="en-US" sz="2800" dirty="0" smtClean="0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软件开发</a:t>
            </a:r>
            <a:r>
              <a:rPr lang="zh-CN" altLang="en-US" sz="2800" dirty="0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知识</a:t>
            </a:r>
            <a:r>
              <a:rPr lang="zh-CN" altLang="en-US" sz="2800" dirty="0" smtClean="0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体系</a:t>
            </a:r>
            <a:endParaRPr lang="zh-CN" altLang="en-US" sz="2800" dirty="0">
              <a:solidFill>
                <a:srgbClr val="595E6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等腰三角形 15"/>
          <p:cNvSpPr/>
          <p:nvPr/>
        </p:nvSpPr>
        <p:spPr>
          <a:xfrm rot="5400000" flipH="1">
            <a:off x="3964912" y="3953926"/>
            <a:ext cx="519307" cy="339036"/>
          </a:xfrm>
          <a:prstGeom prst="triangle">
            <a:avLst/>
          </a:prstGeom>
          <a:solidFill>
            <a:srgbClr val="55C1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21"/>
          <p:cNvSpPr txBox="1"/>
          <p:nvPr/>
        </p:nvSpPr>
        <p:spPr>
          <a:xfrm>
            <a:off x="4651718" y="5249490"/>
            <a:ext cx="462101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掌握学习本门课程的方法</a:t>
            </a:r>
            <a:endParaRPr lang="zh-CN" altLang="en-US" sz="2800" dirty="0">
              <a:solidFill>
                <a:srgbClr val="595E6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等腰三角形 17"/>
          <p:cNvSpPr/>
          <p:nvPr/>
        </p:nvSpPr>
        <p:spPr>
          <a:xfrm rot="5400000" flipH="1">
            <a:off x="3964912" y="5341542"/>
            <a:ext cx="519307" cy="339036"/>
          </a:xfrm>
          <a:prstGeom prst="triangle">
            <a:avLst/>
          </a:prstGeom>
          <a:solidFill>
            <a:srgbClr val="FDCD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" name="组合 3"/>
          <p:cNvGrpSpPr/>
          <p:nvPr/>
        </p:nvGrpSpPr>
        <p:grpSpPr>
          <a:xfrm>
            <a:off x="1893293" y="2792745"/>
            <a:ext cx="465294" cy="469990"/>
            <a:chOff x="2099842" y="1975504"/>
            <a:chExt cx="823123" cy="831130"/>
          </a:xfrm>
          <a:solidFill>
            <a:schemeClr val="bg1"/>
          </a:solidFill>
        </p:grpSpPr>
        <p:sp>
          <p:nvSpPr>
            <p:cNvPr id="3" name="等腰三角形 2"/>
            <p:cNvSpPr/>
            <p:nvPr/>
          </p:nvSpPr>
          <p:spPr>
            <a:xfrm rot="19813541" flipH="1">
              <a:off x="2099842" y="1975504"/>
              <a:ext cx="443524" cy="38608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等腰三角形 18"/>
            <p:cNvSpPr/>
            <p:nvPr/>
          </p:nvSpPr>
          <p:spPr>
            <a:xfrm rot="19813541" flipH="1">
              <a:off x="2099844" y="2420553"/>
              <a:ext cx="443524" cy="38608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等腰三角形 25"/>
            <p:cNvSpPr/>
            <p:nvPr/>
          </p:nvSpPr>
          <p:spPr>
            <a:xfrm rot="19813541" flipH="1">
              <a:off x="2479441" y="2198028"/>
              <a:ext cx="443524" cy="38608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等腰三角形 4"/>
          <p:cNvSpPr/>
          <p:nvPr/>
        </p:nvSpPr>
        <p:spPr>
          <a:xfrm rot="5400000" flipH="1">
            <a:off x="3964912" y="1178694"/>
            <a:ext cx="519307" cy="339036"/>
          </a:xfrm>
          <a:prstGeom prst="triangle">
            <a:avLst/>
          </a:prstGeom>
          <a:solidFill>
            <a:srgbClr val="1B90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18"/>
          <p:cNvSpPr txBox="1"/>
          <p:nvPr/>
        </p:nvSpPr>
        <p:spPr>
          <a:xfrm>
            <a:off x="4651718" y="1086641"/>
            <a:ext cx="2742771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 </a:t>
            </a:r>
            <a:r>
              <a:rPr lang="zh-CN" altLang="en-US" sz="28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开发简介</a:t>
            </a:r>
          </a:p>
        </p:txBody>
      </p:sp>
      <p:sp>
        <p:nvSpPr>
          <p:cNvPr id="7" name="文本框 19"/>
          <p:cNvSpPr txBox="1"/>
          <p:nvPr/>
        </p:nvSpPr>
        <p:spPr>
          <a:xfrm>
            <a:off x="4651718" y="2134343"/>
            <a:ext cx="3017567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</a:t>
            </a:r>
            <a:r>
              <a:rPr lang="zh-CN" altLang="en-US" sz="2800" dirty="0" smtClean="0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站访问过程</a:t>
            </a:r>
            <a:endParaRPr lang="zh-CN" altLang="en-US" sz="2800" dirty="0">
              <a:solidFill>
                <a:srgbClr val="595E6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等腰三角形 7"/>
          <p:cNvSpPr/>
          <p:nvPr/>
        </p:nvSpPr>
        <p:spPr>
          <a:xfrm rot="5400000" flipH="1">
            <a:off x="3964912" y="2226396"/>
            <a:ext cx="519307" cy="339036"/>
          </a:xfrm>
          <a:prstGeom prst="triangle">
            <a:avLst/>
          </a:prstGeom>
          <a:solidFill>
            <a:srgbClr val="93B7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20"/>
          <p:cNvSpPr txBox="1"/>
          <p:nvPr/>
        </p:nvSpPr>
        <p:spPr>
          <a:xfrm>
            <a:off x="4651718" y="4283836"/>
            <a:ext cx="3385798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 </a:t>
            </a:r>
            <a:r>
              <a:rPr lang="zh-CN" altLang="en-US" sz="2800" dirty="0" smtClean="0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系统开发过程</a:t>
            </a:r>
            <a:endParaRPr lang="zh-CN" altLang="en-US" sz="2800" dirty="0">
              <a:solidFill>
                <a:srgbClr val="595E6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等腰三角形 9"/>
          <p:cNvSpPr/>
          <p:nvPr/>
        </p:nvSpPr>
        <p:spPr>
          <a:xfrm rot="5400000" flipH="1">
            <a:off x="3964912" y="4375888"/>
            <a:ext cx="519307" cy="339036"/>
          </a:xfrm>
          <a:prstGeom prst="triangle">
            <a:avLst/>
          </a:prstGeom>
          <a:solidFill>
            <a:srgbClr val="55C1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21"/>
          <p:cNvSpPr txBox="1"/>
          <p:nvPr/>
        </p:nvSpPr>
        <p:spPr>
          <a:xfrm>
            <a:off x="4651717" y="5249490"/>
            <a:ext cx="3561616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课程目标及学习方法</a:t>
            </a:r>
          </a:p>
        </p:txBody>
      </p:sp>
      <p:sp>
        <p:nvSpPr>
          <p:cNvPr id="12" name="等腰三角形 11"/>
          <p:cNvSpPr/>
          <p:nvPr/>
        </p:nvSpPr>
        <p:spPr>
          <a:xfrm rot="5400000" flipH="1">
            <a:off x="3964912" y="5341542"/>
            <a:ext cx="519307" cy="339036"/>
          </a:xfrm>
          <a:prstGeom prst="triangle">
            <a:avLst/>
          </a:prstGeom>
          <a:solidFill>
            <a:srgbClr val="FDCD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7"/>
          <p:cNvSpPr txBox="1"/>
          <p:nvPr/>
        </p:nvSpPr>
        <p:spPr>
          <a:xfrm>
            <a:off x="4663438" y="3245153"/>
            <a:ext cx="3561616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 </a:t>
            </a:r>
            <a:r>
              <a:rPr lang="zh-CN" altLang="en-US" sz="2800" dirty="0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应用领域</a:t>
            </a:r>
          </a:p>
        </p:txBody>
      </p:sp>
      <p:sp>
        <p:nvSpPr>
          <p:cNvPr id="14" name="等腰三角形 13"/>
          <p:cNvSpPr/>
          <p:nvPr/>
        </p:nvSpPr>
        <p:spPr>
          <a:xfrm rot="5400000" flipH="1">
            <a:off x="3976634" y="3337205"/>
            <a:ext cx="519307" cy="339036"/>
          </a:xfrm>
          <a:prstGeom prst="triangle">
            <a:avLst/>
          </a:prstGeom>
          <a:solidFill>
            <a:srgbClr val="FDCD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-54001" y="-27162"/>
            <a:ext cx="2708249" cy="6914070"/>
            <a:chOff x="2288" y="45"/>
            <a:chExt cx="4266" cy="10800"/>
          </a:xfrm>
        </p:grpSpPr>
        <p:sp>
          <p:nvSpPr>
            <p:cNvPr id="3" name="矩形 2"/>
            <p:cNvSpPr/>
            <p:nvPr/>
          </p:nvSpPr>
          <p:spPr>
            <a:xfrm>
              <a:off x="2288" y="45"/>
              <a:ext cx="4266" cy="10800"/>
            </a:xfrm>
            <a:prstGeom prst="rect">
              <a:avLst/>
            </a:prstGeom>
            <a:solidFill>
              <a:srgbClr val="1B9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3557" y="2413"/>
              <a:ext cx="1332" cy="47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本节内容</a:t>
              </a: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1893293" y="2792745"/>
            <a:ext cx="465294" cy="469990"/>
            <a:chOff x="2099842" y="1975504"/>
            <a:chExt cx="823123" cy="831130"/>
          </a:xfrm>
          <a:solidFill>
            <a:schemeClr val="bg1"/>
          </a:solidFill>
        </p:grpSpPr>
        <p:sp>
          <p:nvSpPr>
            <p:cNvPr id="15" name="等腰三角形 14"/>
            <p:cNvSpPr/>
            <p:nvPr/>
          </p:nvSpPr>
          <p:spPr>
            <a:xfrm rot="19813541" flipH="1">
              <a:off x="2099842" y="1975504"/>
              <a:ext cx="443524" cy="38608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等腰三角形 15"/>
            <p:cNvSpPr/>
            <p:nvPr/>
          </p:nvSpPr>
          <p:spPr>
            <a:xfrm rot="19813541" flipH="1">
              <a:off x="2099844" y="2420553"/>
              <a:ext cx="443524" cy="38608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等腰三角形 25"/>
            <p:cNvSpPr/>
            <p:nvPr/>
          </p:nvSpPr>
          <p:spPr>
            <a:xfrm rot="19813541" flipH="1">
              <a:off x="2479441" y="2198028"/>
              <a:ext cx="443524" cy="38608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Web</a:t>
            </a:r>
            <a:r>
              <a:rPr lang="zh-CN" altLang="en-US"/>
              <a:t>简介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38895" y="1086137"/>
            <a:ext cx="11106646" cy="4875092"/>
          </a:xfrm>
        </p:spPr>
        <p:txBody>
          <a:bodyPr/>
          <a:lstStyle/>
          <a:p>
            <a:endParaRPr lang="zh-CN" altLang="en-US"/>
          </a:p>
        </p:txBody>
      </p:sp>
      <p:pic>
        <p:nvPicPr>
          <p:cNvPr id="5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845" y="1130300"/>
            <a:ext cx="3425190" cy="2806065"/>
          </a:xfrm>
          <a:prstGeom prst="rect">
            <a:avLst/>
          </a:prstGeom>
          <a:noFill/>
          <a:ln w="9525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5975" y="1381125"/>
            <a:ext cx="3277870" cy="2776220"/>
          </a:xfrm>
          <a:prstGeom prst="rect">
            <a:avLst/>
          </a:prstGeom>
          <a:noFill/>
          <a:ln w="9525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9785" y="1766570"/>
            <a:ext cx="3244850" cy="2712720"/>
          </a:xfrm>
          <a:prstGeom prst="rect">
            <a:avLst/>
          </a:prstGeom>
          <a:noFill/>
          <a:ln w="9525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8" name="直接箭头连接符 7"/>
          <p:cNvCxnSpPr>
            <a:stCxn id="13" idx="3"/>
            <a:endCxn id="12" idx="1"/>
          </p:cNvCxnSpPr>
          <p:nvPr/>
        </p:nvCxnSpPr>
        <p:spPr>
          <a:xfrm>
            <a:off x="1252855" y="1846580"/>
            <a:ext cx="3235960" cy="782955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/>
          <p:cNvCxnSpPr>
            <a:stCxn id="12" idx="3"/>
            <a:endCxn id="7" idx="1"/>
          </p:cNvCxnSpPr>
          <p:nvPr/>
        </p:nvCxnSpPr>
        <p:spPr>
          <a:xfrm>
            <a:off x="8032750" y="2629535"/>
            <a:ext cx="407035" cy="493395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4"/>
          <p:cNvSpPr txBox="1"/>
          <p:nvPr/>
        </p:nvSpPr>
        <p:spPr>
          <a:xfrm>
            <a:off x="1023001" y="4765040"/>
            <a:ext cx="10338435" cy="1168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ts val="2600"/>
              </a:lnSpc>
              <a:spcAft>
                <a:spcPts val="600"/>
              </a:spcAft>
            </a:pPr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万维网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（亦作“</a:t>
            </a:r>
            <a:r>
              <a:rPr lang="en-US" altLang="zh-CN" sz="2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、“</a:t>
            </a:r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WWW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、全称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为“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World 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Wide Web”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，是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一个由许多互相链接的超文本组成的系统，通过互联网访问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2600"/>
              </a:lnSpc>
              <a:spcAft>
                <a:spcPts val="600"/>
              </a:spcAft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                                                                      ---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维基百科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488815" y="2442845"/>
            <a:ext cx="3543935" cy="37274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858520" y="1721485"/>
            <a:ext cx="394335" cy="25019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 bldLvl="0" animBg="1"/>
      <p:bldP spid="13" grpId="0" bldLvl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等腰三角形 4"/>
          <p:cNvSpPr/>
          <p:nvPr/>
        </p:nvSpPr>
        <p:spPr>
          <a:xfrm rot="5400000" flipH="1">
            <a:off x="3964912" y="1178694"/>
            <a:ext cx="519307" cy="339036"/>
          </a:xfrm>
          <a:prstGeom prst="triangle">
            <a:avLst/>
          </a:prstGeom>
          <a:solidFill>
            <a:srgbClr val="1B90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18"/>
          <p:cNvSpPr txBox="1"/>
          <p:nvPr/>
        </p:nvSpPr>
        <p:spPr>
          <a:xfrm>
            <a:off x="4651718" y="1086641"/>
            <a:ext cx="2742771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lang="zh-CN" altLang="en-US" sz="2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开发简介</a:t>
            </a:r>
          </a:p>
        </p:txBody>
      </p:sp>
      <p:sp>
        <p:nvSpPr>
          <p:cNvPr id="7" name="文本框 19"/>
          <p:cNvSpPr txBox="1"/>
          <p:nvPr/>
        </p:nvSpPr>
        <p:spPr>
          <a:xfrm>
            <a:off x="4651718" y="2134343"/>
            <a:ext cx="3017567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</a:t>
            </a:r>
            <a:r>
              <a:rPr lang="zh-CN" altLang="en-US" sz="28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站访问过程</a:t>
            </a:r>
          </a:p>
        </p:txBody>
      </p:sp>
      <p:sp>
        <p:nvSpPr>
          <p:cNvPr id="8" name="等腰三角形 7"/>
          <p:cNvSpPr/>
          <p:nvPr/>
        </p:nvSpPr>
        <p:spPr>
          <a:xfrm rot="5400000" flipH="1">
            <a:off x="3964912" y="2226396"/>
            <a:ext cx="519307" cy="339036"/>
          </a:xfrm>
          <a:prstGeom prst="triangle">
            <a:avLst/>
          </a:prstGeom>
          <a:solidFill>
            <a:srgbClr val="93B7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20"/>
          <p:cNvSpPr txBox="1"/>
          <p:nvPr/>
        </p:nvSpPr>
        <p:spPr>
          <a:xfrm>
            <a:off x="4651718" y="4283836"/>
            <a:ext cx="3385798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lang="zh-CN" altLang="en-US" sz="2800" dirty="0" smtClean="0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系统开发过程</a:t>
            </a:r>
            <a:endParaRPr lang="zh-CN" altLang="en-US" sz="2800" dirty="0">
              <a:solidFill>
                <a:srgbClr val="595E6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等腰三角形 9"/>
          <p:cNvSpPr/>
          <p:nvPr/>
        </p:nvSpPr>
        <p:spPr>
          <a:xfrm rot="5400000" flipH="1">
            <a:off x="3964912" y="4375888"/>
            <a:ext cx="519307" cy="339036"/>
          </a:xfrm>
          <a:prstGeom prst="triangle">
            <a:avLst/>
          </a:prstGeom>
          <a:solidFill>
            <a:srgbClr val="55C1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21"/>
          <p:cNvSpPr txBox="1"/>
          <p:nvPr/>
        </p:nvSpPr>
        <p:spPr>
          <a:xfrm>
            <a:off x="4651717" y="5249490"/>
            <a:ext cx="3561616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课程目标及学习方法</a:t>
            </a:r>
          </a:p>
        </p:txBody>
      </p:sp>
      <p:sp>
        <p:nvSpPr>
          <p:cNvPr id="12" name="等腰三角形 11"/>
          <p:cNvSpPr/>
          <p:nvPr/>
        </p:nvSpPr>
        <p:spPr>
          <a:xfrm rot="5400000" flipH="1">
            <a:off x="3964912" y="5341542"/>
            <a:ext cx="519307" cy="339036"/>
          </a:xfrm>
          <a:prstGeom prst="triangle">
            <a:avLst/>
          </a:prstGeom>
          <a:solidFill>
            <a:srgbClr val="FDCD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7"/>
          <p:cNvSpPr txBox="1"/>
          <p:nvPr/>
        </p:nvSpPr>
        <p:spPr>
          <a:xfrm>
            <a:off x="4663438" y="3245153"/>
            <a:ext cx="3561616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lang="zh-CN" altLang="en-US" sz="2800" dirty="0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应用领域</a:t>
            </a:r>
          </a:p>
        </p:txBody>
      </p:sp>
      <p:sp>
        <p:nvSpPr>
          <p:cNvPr id="14" name="等腰三角形 13"/>
          <p:cNvSpPr/>
          <p:nvPr/>
        </p:nvSpPr>
        <p:spPr>
          <a:xfrm rot="5400000" flipH="1">
            <a:off x="3976634" y="3337205"/>
            <a:ext cx="519307" cy="339036"/>
          </a:xfrm>
          <a:prstGeom prst="triangle">
            <a:avLst/>
          </a:prstGeom>
          <a:solidFill>
            <a:srgbClr val="FDCD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-54001" y="-27162"/>
            <a:ext cx="2708249" cy="6914070"/>
            <a:chOff x="2288" y="45"/>
            <a:chExt cx="4266" cy="10800"/>
          </a:xfrm>
        </p:grpSpPr>
        <p:sp>
          <p:nvSpPr>
            <p:cNvPr id="3" name="矩形 2"/>
            <p:cNvSpPr/>
            <p:nvPr/>
          </p:nvSpPr>
          <p:spPr>
            <a:xfrm>
              <a:off x="2288" y="45"/>
              <a:ext cx="4266" cy="10800"/>
            </a:xfrm>
            <a:prstGeom prst="rect">
              <a:avLst/>
            </a:prstGeom>
            <a:solidFill>
              <a:srgbClr val="1B9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3557" y="2413"/>
              <a:ext cx="1332" cy="47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本节内容</a:t>
              </a: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1893293" y="2792745"/>
            <a:ext cx="465294" cy="469990"/>
            <a:chOff x="2099842" y="1975504"/>
            <a:chExt cx="823123" cy="831130"/>
          </a:xfrm>
          <a:solidFill>
            <a:schemeClr val="bg1"/>
          </a:solidFill>
        </p:grpSpPr>
        <p:sp>
          <p:nvSpPr>
            <p:cNvPr id="15" name="等腰三角形 14"/>
            <p:cNvSpPr/>
            <p:nvPr/>
          </p:nvSpPr>
          <p:spPr>
            <a:xfrm rot="19813541" flipH="1">
              <a:off x="2099842" y="1975504"/>
              <a:ext cx="443524" cy="38608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等腰三角形 15"/>
            <p:cNvSpPr/>
            <p:nvPr/>
          </p:nvSpPr>
          <p:spPr>
            <a:xfrm rot="19813541" flipH="1">
              <a:off x="2099844" y="2420553"/>
              <a:ext cx="443524" cy="38608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等腰三角形 25"/>
            <p:cNvSpPr/>
            <p:nvPr/>
          </p:nvSpPr>
          <p:spPr>
            <a:xfrm rot="19813541" flipH="1">
              <a:off x="2479441" y="2198028"/>
              <a:ext cx="443524" cy="38608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网站访问过程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213445" y="1086137"/>
            <a:ext cx="11106646" cy="4875092"/>
          </a:xfrm>
        </p:spPr>
        <p:txBody>
          <a:bodyPr/>
          <a:lstStyle/>
          <a:p>
            <a:endParaRPr lang="zh-CN" altLang="en-US"/>
          </a:p>
        </p:txBody>
      </p:sp>
      <p:pic>
        <p:nvPicPr>
          <p:cNvPr id="5" name="Picture 4" descr="D:\Program Files\Microsoft Office\MEDIA\CAGCAT10\j0195384.w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5288" y="1463040"/>
            <a:ext cx="1103312" cy="1127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5397" y="1560376"/>
            <a:ext cx="361547" cy="327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4" descr="D:\Program Files\Microsoft Office\MEDIA\CAGCAT10\j0195384.w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2839" y="2649680"/>
            <a:ext cx="1103313" cy="1125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5325" y="2771774"/>
            <a:ext cx="349170" cy="3591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4" descr="D:\Program Files\Microsoft Office\MEDIA\CAGCAT10\j0195384.w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1300" y="4188143"/>
            <a:ext cx="1103313" cy="1127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4867" y="1075315"/>
            <a:ext cx="2236928" cy="1361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1432" y="4317909"/>
            <a:ext cx="277758" cy="280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矩形 11"/>
          <p:cNvSpPr/>
          <p:nvPr/>
        </p:nvSpPr>
        <p:spPr>
          <a:xfrm rot="20419396">
            <a:off x="3468775" y="2062642"/>
            <a:ext cx="2341245" cy="3987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/>
              <a:t>http://www.qq.com/</a:t>
            </a:r>
            <a:endParaRPr lang="zh-CN" altLang="en-US" sz="2000" dirty="0"/>
          </a:p>
        </p:txBody>
      </p:sp>
      <p:sp>
        <p:nvSpPr>
          <p:cNvPr id="15" name="矩形 14"/>
          <p:cNvSpPr/>
          <p:nvPr/>
        </p:nvSpPr>
        <p:spPr>
          <a:xfrm>
            <a:off x="3986886" y="2707312"/>
            <a:ext cx="2799080" cy="398780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  <p:txBody>
          <a:bodyPr wrap="none">
            <a:spAutoFit/>
          </a:bodyPr>
          <a:lstStyle/>
          <a:p>
            <a:r>
              <a:rPr lang="en-US" altLang="zh-CN" sz="2000" dirty="0"/>
              <a:t>http://news.sina.com.cn/</a:t>
            </a:r>
            <a:endParaRPr lang="zh-CN" altLang="en-US" sz="2000" dirty="0"/>
          </a:p>
        </p:txBody>
      </p:sp>
      <p:sp>
        <p:nvSpPr>
          <p:cNvPr id="17" name="矩形 16"/>
          <p:cNvSpPr/>
          <p:nvPr/>
        </p:nvSpPr>
        <p:spPr>
          <a:xfrm rot="1500000">
            <a:off x="3508859" y="3547751"/>
            <a:ext cx="2348230" cy="3987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/>
              <a:t>http://news.qq.com/</a:t>
            </a:r>
            <a:endParaRPr lang="zh-CN" altLang="en-US" sz="2000" dirty="0"/>
          </a:p>
        </p:txBody>
      </p:sp>
      <p:sp>
        <p:nvSpPr>
          <p:cNvPr id="18" name="TextBox 17"/>
          <p:cNvSpPr txBox="1"/>
          <p:nvPr/>
        </p:nvSpPr>
        <p:spPr>
          <a:xfrm>
            <a:off x="1200350" y="4083387"/>
            <a:ext cx="3259507" cy="52197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lang="zh-CN" altLang="en-US" sz="28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服务器</a:t>
            </a:r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(Server)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242475" y="5564650"/>
            <a:ext cx="3856529" cy="52197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lang="zh-CN" altLang="en-US" sz="28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浏览器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Browser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987125" y="1396365"/>
            <a:ext cx="945467" cy="52197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URL</a:t>
            </a:r>
            <a:endParaRPr lang="zh-CN" altLang="en-US" sz="28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6" name="直接箭头连接符 25"/>
          <p:cNvCxnSpPr/>
          <p:nvPr/>
        </p:nvCxnSpPr>
        <p:spPr>
          <a:xfrm flipH="1">
            <a:off x="3405193" y="2088514"/>
            <a:ext cx="2175600" cy="78105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/>
          <p:cNvCxnSpPr/>
          <p:nvPr/>
        </p:nvCxnSpPr>
        <p:spPr>
          <a:xfrm flipV="1">
            <a:off x="3510910" y="2144872"/>
            <a:ext cx="2243723" cy="78104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/>
          <p:cNvCxnSpPr/>
          <p:nvPr/>
        </p:nvCxnSpPr>
        <p:spPr>
          <a:xfrm flipH="1">
            <a:off x="3425190" y="3067685"/>
            <a:ext cx="3491865" cy="2794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/>
          <p:cNvCxnSpPr/>
          <p:nvPr/>
        </p:nvCxnSpPr>
        <p:spPr>
          <a:xfrm>
            <a:off x="3510915" y="3174365"/>
            <a:ext cx="3546475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1333" y="2144871"/>
            <a:ext cx="1600200" cy="1562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" name="Picture 6"/>
          <p:cNvPicPr>
            <a:picLocks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1740" y="2614959"/>
            <a:ext cx="2235616" cy="13608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2" name="Picture 7"/>
          <p:cNvPicPr>
            <a:picLocks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4252" y="4071305"/>
            <a:ext cx="2235616" cy="13608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4" name="直接箭头连接符 3"/>
          <p:cNvCxnSpPr/>
          <p:nvPr/>
        </p:nvCxnSpPr>
        <p:spPr>
          <a:xfrm flipH="1" flipV="1">
            <a:off x="3425190" y="3327400"/>
            <a:ext cx="2124710" cy="97218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/>
          <p:nvPr/>
        </p:nvCxnSpPr>
        <p:spPr>
          <a:xfrm>
            <a:off x="3459480" y="3451860"/>
            <a:ext cx="2064385" cy="95567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bldLvl="0" animBg="1"/>
      <p:bldP spid="19" grpId="0" bldLvl="0" animBg="1"/>
      <p:bldP spid="20" grpId="0" bldLvl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Web</a:t>
            </a:r>
            <a:r>
              <a:rPr lang="zh-CN" altLang="en-US"/>
              <a:t>相关概念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dirty="0">
                <a:latin typeface="微软雅黑" panose="020B0503020204020204" pitchFamily="34" charset="-122"/>
              </a:rPr>
              <a:t>Web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</a:rPr>
              <a:t>浏览器</a:t>
            </a:r>
          </a:p>
          <a:p>
            <a:pPr lvl="1"/>
            <a:r>
              <a:rPr lang="zh-CN" altLang="en-US" dirty="0" smtClean="0">
                <a:latin typeface="微软雅黑" panose="020B0503020204020204" pitchFamily="34" charset="-122"/>
                <a:sym typeface="+mn-ea"/>
              </a:rPr>
              <a:t>显示网页内容，并让用户与这些文件交互的一种软件。</a:t>
            </a:r>
          </a:p>
          <a:p>
            <a:pPr lvl="1"/>
            <a:r>
              <a:rPr lang="zh-CN" altLang="en-US" dirty="0" smtClean="0">
                <a:latin typeface="微软雅黑" panose="020B0503020204020204" pitchFamily="34" charset="-122"/>
                <a:sym typeface="+mn-ea"/>
              </a:rPr>
              <a:t>常用浏览器：谷歌浏览器（</a:t>
            </a:r>
            <a:r>
              <a:rPr dirty="0" smtClean="0">
                <a:latin typeface="微软雅黑" panose="020B0503020204020204" pitchFamily="34" charset="-122"/>
                <a:sym typeface="+mn-ea"/>
              </a:rPr>
              <a:t>Chrome</a:t>
            </a:r>
            <a:r>
              <a:rPr lang="zh-CN" altLang="en-US" dirty="0" smtClean="0">
                <a:latin typeface="微软雅黑" panose="020B0503020204020204" pitchFamily="34" charset="-122"/>
                <a:sym typeface="+mn-ea"/>
              </a:rPr>
              <a:t>）、火狐（</a:t>
            </a:r>
            <a:r>
              <a:rPr dirty="0" smtClean="0">
                <a:latin typeface="微软雅黑" panose="020B0503020204020204" pitchFamily="34" charset="-122"/>
                <a:sym typeface="+mn-ea"/>
              </a:rPr>
              <a:t>Firefox</a:t>
            </a:r>
            <a:r>
              <a:rPr lang="zh-CN" altLang="en-US" dirty="0" smtClean="0">
                <a:latin typeface="微软雅黑" panose="020B0503020204020204" pitchFamily="34" charset="-122"/>
                <a:sym typeface="+mn-ea"/>
              </a:rPr>
              <a:t>）、</a:t>
            </a:r>
            <a:r>
              <a:rPr lang="en-US" altLang="zh-CN" dirty="0">
                <a:sym typeface="+mn-ea"/>
              </a:rPr>
              <a:t> IE </a:t>
            </a:r>
            <a:r>
              <a:rPr lang="zh-CN" altLang="en-US" dirty="0" smtClean="0">
                <a:latin typeface="微软雅黑" panose="020B0503020204020204" pitchFamily="34" charset="-122"/>
                <a:sym typeface="+mn-ea"/>
              </a:rPr>
              <a:t>。</a:t>
            </a:r>
            <a:endParaRPr lang="zh-CN" altLang="en-US" dirty="0">
              <a:latin typeface="微软雅黑" panose="020B0503020204020204" pitchFamily="34" charset="-122"/>
            </a:endParaRPr>
          </a:p>
          <a:p>
            <a:r>
              <a:rPr dirty="0">
                <a:latin typeface="微软雅黑" panose="020B0503020204020204" pitchFamily="34" charset="-122"/>
              </a:rPr>
              <a:t>Web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</a:rPr>
              <a:t>服务器</a:t>
            </a:r>
            <a:endParaRPr lang="zh-CN" altLang="en-US" dirty="0">
              <a:latin typeface="微软雅黑" panose="020B0503020204020204" pitchFamily="34" charset="-122"/>
            </a:endParaRPr>
          </a:p>
          <a:p>
            <a:pPr lvl="1"/>
            <a:r>
              <a:rPr lang="zh-CN" altLang="en-US" dirty="0" smtClean="0">
                <a:latin typeface="微软雅黑" panose="020B0503020204020204" pitchFamily="34" charset="-122"/>
                <a:sym typeface="+mn-ea"/>
              </a:rPr>
              <a:t>物理设备：提供</a:t>
            </a:r>
            <a:r>
              <a:rPr dirty="0" smtClean="0">
                <a:latin typeface="微软雅黑" panose="020B0503020204020204" pitchFamily="34" charset="-122"/>
                <a:sym typeface="+mn-ea"/>
              </a:rPr>
              <a:t>Web</a:t>
            </a:r>
            <a:r>
              <a:rPr lang="zh-CN" altLang="en-US" dirty="0" smtClean="0">
                <a:latin typeface="微软雅黑" panose="020B0503020204020204" pitchFamily="34" charset="-122"/>
                <a:sym typeface="+mn-ea"/>
              </a:rPr>
              <a:t>服务的计算机。</a:t>
            </a:r>
            <a:endParaRPr lang="en-US" altLang="zh-CN" dirty="0" smtClean="0">
              <a:latin typeface="微软雅黑" panose="020B0503020204020204" pitchFamily="34" charset="-122"/>
            </a:endParaRPr>
          </a:p>
          <a:p>
            <a:pPr lvl="1"/>
            <a:r>
              <a:rPr lang="zh-CN" altLang="en-US" dirty="0">
                <a:latin typeface="微软雅黑" panose="020B0503020204020204" pitchFamily="34" charset="-122"/>
                <a:sym typeface="+mn-ea"/>
              </a:rPr>
              <a:t>软件：根据</a:t>
            </a:r>
            <a:r>
              <a:rPr lang="zh-CN" altLang="en-US" dirty="0" smtClean="0">
                <a:latin typeface="微软雅黑" panose="020B0503020204020204" pitchFamily="34" charset="-122"/>
                <a:sym typeface="+mn-ea"/>
              </a:rPr>
              <a:t>用户请求</a:t>
            </a:r>
            <a:r>
              <a:rPr lang="zh-CN" altLang="en-US" dirty="0">
                <a:latin typeface="微软雅黑" panose="020B0503020204020204" pitchFamily="34" charset="-122"/>
                <a:sym typeface="+mn-ea"/>
              </a:rPr>
              <a:t>将信息资源传递给用户的应用程序</a:t>
            </a:r>
            <a:r>
              <a:rPr lang="zh-CN" altLang="en-US" dirty="0" smtClean="0">
                <a:latin typeface="微软雅黑" panose="020B0503020204020204" pitchFamily="34" charset="-122"/>
                <a:sym typeface="+mn-ea"/>
              </a:rPr>
              <a:t>。</a:t>
            </a:r>
            <a:endParaRPr lang="en-US" altLang="zh-CN" dirty="0" smtClean="0">
              <a:latin typeface="微软雅黑" panose="020B0503020204020204" pitchFamily="34" charset="-122"/>
            </a:endParaRPr>
          </a:p>
          <a:p>
            <a:pPr lvl="1"/>
            <a:r>
              <a:rPr lang="zh-CN" altLang="en-US" dirty="0" smtClean="0">
                <a:latin typeface="微软雅黑" panose="020B0503020204020204" pitchFamily="34" charset="-122"/>
                <a:sym typeface="+mn-ea"/>
              </a:rPr>
              <a:t>常用</a:t>
            </a:r>
            <a:r>
              <a:rPr dirty="0">
                <a:latin typeface="微软雅黑" panose="020B0503020204020204" pitchFamily="34" charset="-122"/>
                <a:sym typeface="+mn-ea"/>
              </a:rPr>
              <a:t>Web</a:t>
            </a:r>
            <a:r>
              <a:rPr lang="zh-CN" altLang="en-US" dirty="0">
                <a:latin typeface="微软雅黑" panose="020B0503020204020204" pitchFamily="34" charset="-122"/>
                <a:sym typeface="+mn-ea"/>
              </a:rPr>
              <a:t>服务器：</a:t>
            </a:r>
            <a:r>
              <a:rPr dirty="0">
                <a:latin typeface="微软雅黑" panose="020B0503020204020204" pitchFamily="34" charset="-122"/>
                <a:sym typeface="+mn-ea"/>
              </a:rPr>
              <a:t>Apache</a:t>
            </a:r>
            <a:r>
              <a:rPr lang="zh-CN" altLang="en-US" dirty="0" smtClean="0">
                <a:latin typeface="微软雅黑" panose="020B0503020204020204" pitchFamily="34" charset="-122"/>
                <a:sym typeface="+mn-ea"/>
              </a:rPr>
              <a:t>和</a:t>
            </a:r>
            <a:r>
              <a:rPr lang="en-US" altLang="zh-CN" dirty="0" err="1" smtClean="0">
                <a:latin typeface="微软雅黑" panose="020B0503020204020204" pitchFamily="34" charset="-122"/>
                <a:sym typeface="+mn-ea"/>
              </a:rPr>
              <a:t>ngix</a:t>
            </a:r>
            <a:r>
              <a:rPr lang="zh-CN" altLang="en-US" dirty="0" smtClean="0">
                <a:latin typeface="微软雅黑" panose="020B0503020204020204" pitchFamily="34" charset="-122"/>
                <a:sym typeface="+mn-ea"/>
              </a:rPr>
              <a:t>服务器。</a:t>
            </a:r>
            <a:endParaRPr lang="zh-CN" altLang="en-US" dirty="0">
              <a:latin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Web</a:t>
            </a:r>
            <a:r>
              <a:rPr lang="zh-CN" altLang="en-US"/>
              <a:t>相关概念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dirty="0" err="1">
                <a:latin typeface="微软雅黑" panose="020B0503020204020204" pitchFamily="34" charset="-122"/>
                <a:sym typeface="+mn-ea"/>
              </a:rPr>
              <a:t>URL（Uniform</a:t>
            </a:r>
            <a:r>
              <a:rPr dirty="0">
                <a:latin typeface="微软雅黑" panose="020B0503020204020204" pitchFamily="34" charset="-122"/>
                <a:sym typeface="+mn-ea"/>
              </a:rPr>
              <a:t> Resource Locator </a:t>
            </a:r>
            <a:r>
              <a:rPr dirty="0" err="1">
                <a:latin typeface="微软雅黑" panose="020B0503020204020204" pitchFamily="34" charset="-122"/>
                <a:sym typeface="+mn-ea"/>
              </a:rPr>
              <a:t>统一资源定位符</a:t>
            </a:r>
            <a:r>
              <a:rPr dirty="0">
                <a:latin typeface="微软雅黑" panose="020B0503020204020204" pitchFamily="34" charset="-122"/>
                <a:sym typeface="+mn-ea"/>
              </a:rPr>
              <a:t>）</a:t>
            </a:r>
          </a:p>
          <a:p>
            <a:pPr lvl="1"/>
            <a:r>
              <a:rPr lang="zh-CN" altLang="en-US" dirty="0" smtClean="0">
                <a:sym typeface="+mn-ea"/>
              </a:rPr>
              <a:t>互联网上标准资源的地址。</a:t>
            </a:r>
          </a:p>
          <a:p>
            <a:pPr lvl="1"/>
            <a:r>
              <a:rPr lang="zh-CN" altLang="en-US" dirty="0" smtClean="0">
                <a:sym typeface="+mn-ea"/>
              </a:rPr>
              <a:t>例：</a:t>
            </a:r>
          </a:p>
          <a:p>
            <a:pPr lvl="2"/>
            <a:r>
              <a:rPr lang="en-US" altLang="zh-CN" dirty="0" smtClean="0">
                <a:sym typeface="+mn-ea"/>
                <a:hlinkClick r:id="rId2"/>
              </a:rPr>
              <a:t>http://www.baidu.com/</a:t>
            </a:r>
            <a:endParaRPr lang="en-US" altLang="zh-CN" dirty="0" smtClean="0">
              <a:sym typeface="+mn-ea"/>
            </a:endParaRPr>
          </a:p>
          <a:p>
            <a:pPr lvl="2"/>
            <a:r>
              <a:rPr lang="en-US" altLang="zh-CN" dirty="0" smtClean="0">
                <a:sym typeface="+mn-ea"/>
                <a:hlinkClick r:id="rId3"/>
              </a:rPr>
              <a:t>http://tech.sina.com.cn/it/2015-01-14/doc-iavxeafr9972646.html</a:t>
            </a:r>
            <a:endParaRPr lang="zh-CN" altLang="en-US" dirty="0" smtClean="0">
              <a:sym typeface="+mn-ea"/>
            </a:endParaRPr>
          </a:p>
          <a:p>
            <a:pPr lvl="1"/>
            <a:r>
              <a:rPr lang="zh-CN" altLang="en-US" dirty="0" smtClean="0">
                <a:sym typeface="+mn-ea"/>
              </a:rPr>
              <a:t>组成部分：</a:t>
            </a:r>
            <a:r>
              <a:rPr lang="zh-CN" altLang="en-US" dirty="0" smtClean="0">
                <a:solidFill>
                  <a:srgbClr val="FF0000"/>
                </a:solidFill>
                <a:sym typeface="+mn-ea"/>
              </a:rPr>
              <a:t>协议</a:t>
            </a:r>
            <a:r>
              <a:rPr lang="zh-CN" altLang="en-US" dirty="0" smtClean="0">
                <a:sym typeface="+mn-ea"/>
              </a:rPr>
              <a:t>、</a:t>
            </a:r>
            <a:r>
              <a:rPr lang="zh-CN" altLang="en-US" dirty="0" smtClean="0">
                <a:solidFill>
                  <a:srgbClr val="FF0000"/>
                </a:solidFill>
                <a:sym typeface="+mn-ea"/>
              </a:rPr>
              <a:t>服务器地址（域名）</a:t>
            </a:r>
            <a:r>
              <a:rPr lang="zh-CN" altLang="en-US" dirty="0" smtClean="0">
                <a:sym typeface="+mn-ea"/>
              </a:rPr>
              <a:t>、</a:t>
            </a:r>
            <a:r>
              <a:rPr lang="zh-CN" altLang="en-US" dirty="0" smtClean="0">
                <a:solidFill>
                  <a:srgbClr val="FF0000"/>
                </a:solidFill>
                <a:sym typeface="+mn-ea"/>
              </a:rPr>
              <a:t>资源路径</a:t>
            </a:r>
          </a:p>
          <a:p>
            <a:pPr lvl="2"/>
            <a:r>
              <a:rPr lang="en-US" altLang="zh-CN" dirty="0" smtClean="0">
                <a:sym typeface="+mn-ea"/>
              </a:rPr>
              <a:t>http://tech.sina.com.cn/it/doc-iavxeaf46.html</a:t>
            </a:r>
            <a:endParaRPr lang="zh-CN" altLang="en-US" dirty="0"/>
          </a:p>
          <a:p>
            <a:pPr lvl="1"/>
            <a:endParaRPr lang="zh-CN" altLang="en-US" dirty="0" smtClean="0">
              <a:solidFill>
                <a:srgbClr val="FF0000"/>
              </a:solidFill>
              <a:sym typeface="+mn-ea"/>
            </a:endParaRPr>
          </a:p>
          <a:p>
            <a:pPr lvl="1"/>
            <a:endParaRPr lang="zh-CN" altLang="en-US" sz="2200" dirty="0">
              <a:latin typeface="微软雅黑" panose="020B0503020204020204" pitchFamily="34" charset="-122"/>
            </a:endParaRPr>
          </a:p>
          <a:p>
            <a:pPr marL="0" indent="0">
              <a:buNone/>
            </a:pPr>
            <a:endParaRPr lang="zh-CN" altLang="en-US" sz="2200" dirty="0">
              <a:latin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812925" y="4653458"/>
            <a:ext cx="799465" cy="396240"/>
          </a:xfrm>
          <a:prstGeom prst="rect">
            <a:avLst/>
          </a:prstGeom>
          <a:noFill/>
          <a:ln w="28575" cmpd="sng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2693035" y="4653458"/>
            <a:ext cx="2388235" cy="396240"/>
          </a:xfrm>
          <a:prstGeom prst="rect">
            <a:avLst/>
          </a:prstGeom>
          <a:noFill/>
          <a:ln w="28575" cmpd="sng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5081905" y="4653458"/>
            <a:ext cx="2962910" cy="397510"/>
          </a:xfrm>
          <a:prstGeom prst="rect">
            <a:avLst/>
          </a:prstGeom>
          <a:noFill/>
          <a:ln w="28575" cmpd="sng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3"/>
          <p:cNvSpPr txBox="1"/>
          <p:nvPr/>
        </p:nvSpPr>
        <p:spPr>
          <a:xfrm>
            <a:off x="1870710" y="5078637"/>
            <a:ext cx="741680" cy="4298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协议</a:t>
            </a:r>
          </a:p>
        </p:txBody>
      </p:sp>
      <p:sp>
        <p:nvSpPr>
          <p:cNvPr id="16" name="文本框 14"/>
          <p:cNvSpPr txBox="1"/>
          <p:nvPr/>
        </p:nvSpPr>
        <p:spPr>
          <a:xfrm>
            <a:off x="2633980" y="5078637"/>
            <a:ext cx="2697480" cy="4298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服务器地址（域名）</a:t>
            </a:r>
          </a:p>
        </p:txBody>
      </p:sp>
      <p:sp>
        <p:nvSpPr>
          <p:cNvPr id="17" name="文本框 15"/>
          <p:cNvSpPr txBox="1"/>
          <p:nvPr/>
        </p:nvSpPr>
        <p:spPr>
          <a:xfrm>
            <a:off x="5810885" y="5078637"/>
            <a:ext cx="1300480" cy="4298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资源路径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2" grpId="0" animBg="1"/>
      <p:bldP spid="13" grpId="0" animBg="1"/>
      <p:bldP spid="15" grpId="0"/>
      <p:bldP spid="16" grpId="0"/>
      <p:bldP spid="1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等腰三角形 4"/>
          <p:cNvSpPr/>
          <p:nvPr/>
        </p:nvSpPr>
        <p:spPr>
          <a:xfrm rot="5400000" flipH="1">
            <a:off x="3964912" y="1178694"/>
            <a:ext cx="519307" cy="339036"/>
          </a:xfrm>
          <a:prstGeom prst="triangle">
            <a:avLst/>
          </a:prstGeom>
          <a:solidFill>
            <a:srgbClr val="1B90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18"/>
          <p:cNvSpPr txBox="1"/>
          <p:nvPr/>
        </p:nvSpPr>
        <p:spPr>
          <a:xfrm>
            <a:off x="4651718" y="1086641"/>
            <a:ext cx="2742771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lang="zh-CN" altLang="en-US" sz="2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开发简介</a:t>
            </a:r>
          </a:p>
        </p:txBody>
      </p:sp>
      <p:sp>
        <p:nvSpPr>
          <p:cNvPr id="7" name="文本框 19"/>
          <p:cNvSpPr txBox="1"/>
          <p:nvPr/>
        </p:nvSpPr>
        <p:spPr>
          <a:xfrm>
            <a:off x="4651718" y="2134343"/>
            <a:ext cx="3017567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</a:t>
            </a:r>
            <a:r>
              <a:rPr lang="zh-CN" altLang="en-US" sz="2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站访问过程</a:t>
            </a:r>
          </a:p>
        </p:txBody>
      </p:sp>
      <p:sp>
        <p:nvSpPr>
          <p:cNvPr id="8" name="等腰三角形 7"/>
          <p:cNvSpPr/>
          <p:nvPr/>
        </p:nvSpPr>
        <p:spPr>
          <a:xfrm rot="5400000" flipH="1">
            <a:off x="3964912" y="2226396"/>
            <a:ext cx="519307" cy="339036"/>
          </a:xfrm>
          <a:prstGeom prst="triangle">
            <a:avLst/>
          </a:prstGeom>
          <a:solidFill>
            <a:srgbClr val="93B7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20"/>
          <p:cNvSpPr txBox="1"/>
          <p:nvPr/>
        </p:nvSpPr>
        <p:spPr>
          <a:xfrm>
            <a:off x="4651718" y="4283836"/>
            <a:ext cx="3385798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lang="zh-CN" altLang="en-US" sz="2800" dirty="0" smtClean="0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系统开发过程</a:t>
            </a:r>
            <a:endParaRPr lang="zh-CN" altLang="en-US" sz="2800" dirty="0">
              <a:solidFill>
                <a:srgbClr val="595E6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等腰三角形 9"/>
          <p:cNvSpPr/>
          <p:nvPr/>
        </p:nvSpPr>
        <p:spPr>
          <a:xfrm rot="5400000" flipH="1">
            <a:off x="3964912" y="4375888"/>
            <a:ext cx="519307" cy="339036"/>
          </a:xfrm>
          <a:prstGeom prst="triangle">
            <a:avLst/>
          </a:prstGeom>
          <a:solidFill>
            <a:srgbClr val="55C1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21"/>
          <p:cNvSpPr txBox="1"/>
          <p:nvPr/>
        </p:nvSpPr>
        <p:spPr>
          <a:xfrm>
            <a:off x="4651717" y="5249490"/>
            <a:ext cx="3561616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课程目标及学习方法</a:t>
            </a:r>
          </a:p>
        </p:txBody>
      </p:sp>
      <p:sp>
        <p:nvSpPr>
          <p:cNvPr id="12" name="等腰三角形 11"/>
          <p:cNvSpPr/>
          <p:nvPr/>
        </p:nvSpPr>
        <p:spPr>
          <a:xfrm rot="5400000" flipH="1">
            <a:off x="3964912" y="5341542"/>
            <a:ext cx="519307" cy="339036"/>
          </a:xfrm>
          <a:prstGeom prst="triangle">
            <a:avLst/>
          </a:prstGeom>
          <a:solidFill>
            <a:srgbClr val="FDCD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7"/>
          <p:cNvSpPr txBox="1"/>
          <p:nvPr/>
        </p:nvSpPr>
        <p:spPr>
          <a:xfrm>
            <a:off x="4663438" y="3245153"/>
            <a:ext cx="3561616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lang="zh-CN" altLang="en-US" sz="2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应用领域</a:t>
            </a:r>
          </a:p>
        </p:txBody>
      </p:sp>
      <p:sp>
        <p:nvSpPr>
          <p:cNvPr id="14" name="等腰三角形 13"/>
          <p:cNvSpPr/>
          <p:nvPr/>
        </p:nvSpPr>
        <p:spPr>
          <a:xfrm rot="5400000" flipH="1">
            <a:off x="3976634" y="3337205"/>
            <a:ext cx="519307" cy="339036"/>
          </a:xfrm>
          <a:prstGeom prst="triangle">
            <a:avLst/>
          </a:prstGeom>
          <a:solidFill>
            <a:srgbClr val="FDCD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-54001" y="-27162"/>
            <a:ext cx="2708249" cy="6914070"/>
            <a:chOff x="2288" y="45"/>
            <a:chExt cx="4266" cy="10800"/>
          </a:xfrm>
        </p:grpSpPr>
        <p:sp>
          <p:nvSpPr>
            <p:cNvPr id="3" name="矩形 2"/>
            <p:cNvSpPr/>
            <p:nvPr/>
          </p:nvSpPr>
          <p:spPr>
            <a:xfrm>
              <a:off x="2288" y="45"/>
              <a:ext cx="4266" cy="10800"/>
            </a:xfrm>
            <a:prstGeom prst="rect">
              <a:avLst/>
            </a:prstGeom>
            <a:solidFill>
              <a:srgbClr val="1B9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3557" y="2413"/>
              <a:ext cx="1332" cy="47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本节内容</a:t>
              </a: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1893293" y="2792745"/>
            <a:ext cx="465294" cy="469990"/>
            <a:chOff x="2099842" y="1975504"/>
            <a:chExt cx="823123" cy="831130"/>
          </a:xfrm>
          <a:solidFill>
            <a:schemeClr val="bg1"/>
          </a:solidFill>
        </p:grpSpPr>
        <p:sp>
          <p:nvSpPr>
            <p:cNvPr id="15" name="等腰三角形 14"/>
            <p:cNvSpPr/>
            <p:nvPr/>
          </p:nvSpPr>
          <p:spPr>
            <a:xfrm rot="19813541" flipH="1">
              <a:off x="2099842" y="1975504"/>
              <a:ext cx="443524" cy="38608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等腰三角形 15"/>
            <p:cNvSpPr/>
            <p:nvPr/>
          </p:nvSpPr>
          <p:spPr>
            <a:xfrm rot="19813541" flipH="1">
              <a:off x="2099844" y="2420553"/>
              <a:ext cx="443524" cy="38608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等腰三角形 25"/>
            <p:cNvSpPr/>
            <p:nvPr/>
          </p:nvSpPr>
          <p:spPr>
            <a:xfrm rot="19813541" flipH="1">
              <a:off x="2479441" y="2198028"/>
              <a:ext cx="443524" cy="38608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网络应用程序架构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38810" y="1114878"/>
            <a:ext cx="11106785" cy="4890135"/>
          </a:xfrm>
        </p:spPr>
        <p:txBody>
          <a:bodyPr>
            <a:normAutofit lnSpcReduction="10000"/>
          </a:bodyPr>
          <a:lstStyle/>
          <a:p>
            <a:r>
              <a:rPr dirty="0" smtClean="0">
                <a:solidFill>
                  <a:schemeClr val="tx1"/>
                </a:solidFill>
                <a:latin typeface="微软雅黑" panose="020B0503020204020204" pitchFamily="34" charset="-122"/>
                <a:sym typeface="+mn-ea"/>
              </a:rPr>
              <a:t>B/S</a:t>
            </a:r>
            <a:r>
              <a:rPr lang="zh-CN" altLang="en-US" dirty="0" smtClean="0">
                <a:solidFill>
                  <a:schemeClr val="tx1"/>
                </a:solidFill>
                <a:latin typeface="微软雅黑" panose="020B0503020204020204" pitchFamily="34" charset="-122"/>
                <a:sym typeface="+mn-ea"/>
              </a:rPr>
              <a:t>架构（</a:t>
            </a:r>
            <a:r>
              <a:rPr dirty="0" smtClean="0">
                <a:solidFill>
                  <a:srgbClr val="FF0000"/>
                </a:solidFill>
                <a:latin typeface="微软雅黑" panose="020B0503020204020204" pitchFamily="34" charset="-122"/>
                <a:sym typeface="+mn-ea"/>
              </a:rPr>
              <a:t>B</a:t>
            </a:r>
            <a:r>
              <a:rPr dirty="0" smtClean="0">
                <a:solidFill>
                  <a:schemeClr val="tx1"/>
                </a:solidFill>
                <a:latin typeface="微软雅黑" panose="020B0503020204020204" pitchFamily="34" charset="-122"/>
                <a:sym typeface="+mn-ea"/>
              </a:rPr>
              <a:t>rowser/</a:t>
            </a:r>
            <a:r>
              <a:rPr dirty="0" smtClean="0">
                <a:solidFill>
                  <a:srgbClr val="FF0000"/>
                </a:solidFill>
                <a:latin typeface="微软雅黑" panose="020B0503020204020204" pitchFamily="34" charset="-122"/>
                <a:sym typeface="+mn-ea"/>
              </a:rPr>
              <a:t>S</a:t>
            </a:r>
            <a:r>
              <a:rPr dirty="0" smtClean="0">
                <a:solidFill>
                  <a:schemeClr val="tx1"/>
                </a:solidFill>
                <a:latin typeface="微软雅黑" panose="020B0503020204020204" pitchFamily="34" charset="-122"/>
                <a:sym typeface="+mn-ea"/>
              </a:rPr>
              <a:t>erver</a:t>
            </a:r>
            <a:r>
              <a:rPr lang="zh-CN" altLang="en-US" dirty="0" smtClean="0">
                <a:solidFill>
                  <a:schemeClr val="tx1"/>
                </a:solidFill>
                <a:latin typeface="微软雅黑" panose="020B0503020204020204" pitchFamily="34" charset="-122"/>
                <a:sym typeface="+mn-ea"/>
              </a:rPr>
              <a:t>）</a:t>
            </a:r>
          </a:p>
          <a:p>
            <a:pPr lvl="1"/>
            <a:r>
              <a:rPr lang="zh-CN" altLang="en-US" dirty="0" smtClean="0">
                <a:sym typeface="+mn-ea"/>
              </a:rPr>
              <a:t>通过</a:t>
            </a:r>
            <a:r>
              <a:rPr lang="zh-CN" altLang="en-US" dirty="0" smtClean="0">
                <a:solidFill>
                  <a:srgbClr val="C00000"/>
                </a:solidFill>
                <a:sym typeface="+mn-ea"/>
              </a:rPr>
              <a:t>浏览器</a:t>
            </a:r>
            <a:r>
              <a:rPr lang="zh-CN" altLang="en-US" dirty="0" smtClean="0">
                <a:sym typeface="+mn-ea"/>
              </a:rPr>
              <a:t>访问的网络应用程序。</a:t>
            </a:r>
          </a:p>
          <a:p>
            <a:pPr lvl="1"/>
            <a:r>
              <a:rPr lang="zh-CN" altLang="en-US" dirty="0" smtClean="0">
                <a:sym typeface="+mn-ea"/>
              </a:rPr>
              <a:t>典型应用：</a:t>
            </a:r>
          </a:p>
          <a:p>
            <a:pPr lvl="2"/>
            <a:r>
              <a:rPr lang="zh-CN" altLang="en-US" dirty="0">
                <a:sym typeface="+mn-ea"/>
              </a:rPr>
              <a:t>师大官</a:t>
            </a:r>
            <a:r>
              <a:rPr lang="zh-CN" altLang="en-US" dirty="0" smtClean="0">
                <a:sym typeface="+mn-ea"/>
              </a:rPr>
              <a:t>网、网页版微博</a:t>
            </a:r>
            <a:r>
              <a:rPr lang="zh-CN" altLang="en-US" dirty="0">
                <a:sym typeface="+mn-ea"/>
              </a:rPr>
              <a:t>、网页版京东 </a:t>
            </a:r>
            <a:r>
              <a:rPr dirty="0" smtClean="0">
                <a:sym typeface="+mn-ea"/>
              </a:rPr>
              <a:t>…</a:t>
            </a:r>
            <a:endParaRPr lang="zh-CN" altLang="en-US" dirty="0" smtClean="0">
              <a:solidFill>
                <a:schemeClr val="tx1"/>
              </a:solidFill>
              <a:latin typeface="微软雅黑" panose="020B0503020204020204" pitchFamily="34" charset="-122"/>
              <a:sym typeface="+mn-ea"/>
            </a:endParaRPr>
          </a:p>
          <a:p>
            <a:r>
              <a:rPr dirty="0" smtClean="0">
                <a:solidFill>
                  <a:schemeClr val="tx1"/>
                </a:solidFill>
                <a:latin typeface="微软雅黑" panose="020B0503020204020204" pitchFamily="34" charset="-122"/>
                <a:sym typeface="+mn-ea"/>
              </a:rPr>
              <a:t>C/S</a:t>
            </a:r>
            <a:r>
              <a:rPr lang="zh-CN" altLang="en-US" dirty="0" smtClean="0">
                <a:solidFill>
                  <a:schemeClr val="tx1"/>
                </a:solidFill>
                <a:latin typeface="微软雅黑" panose="020B0503020204020204" pitchFamily="34" charset="-122"/>
                <a:sym typeface="+mn-ea"/>
              </a:rPr>
              <a:t>架构</a:t>
            </a:r>
            <a:r>
              <a:rPr lang="zh-CN" altLang="en-US" dirty="0" smtClean="0">
                <a:latin typeface="微软雅黑" panose="020B0503020204020204" pitchFamily="34" charset="-122"/>
                <a:sym typeface="+mn-ea"/>
              </a:rPr>
              <a:t>（</a:t>
            </a:r>
            <a:r>
              <a:rPr dirty="0" smtClean="0">
                <a:solidFill>
                  <a:srgbClr val="FF0000"/>
                </a:solidFill>
                <a:latin typeface="微软雅黑" panose="020B0503020204020204" pitchFamily="34" charset="-122"/>
                <a:sym typeface="+mn-ea"/>
              </a:rPr>
              <a:t>C</a:t>
            </a:r>
            <a:r>
              <a:rPr dirty="0" smtClean="0">
                <a:solidFill>
                  <a:schemeClr val="tx1"/>
                </a:solidFill>
                <a:latin typeface="微软雅黑" panose="020B0503020204020204" pitchFamily="34" charset="-122"/>
                <a:sym typeface="+mn-ea"/>
              </a:rPr>
              <a:t>lient/</a:t>
            </a:r>
            <a:r>
              <a:rPr dirty="0" smtClean="0">
                <a:solidFill>
                  <a:srgbClr val="FF0000"/>
                </a:solidFill>
                <a:latin typeface="微软雅黑" panose="020B0503020204020204" pitchFamily="34" charset="-122"/>
                <a:sym typeface="+mn-ea"/>
              </a:rPr>
              <a:t>S</a:t>
            </a:r>
            <a:r>
              <a:rPr dirty="0" smtClean="0">
                <a:solidFill>
                  <a:schemeClr val="tx1"/>
                </a:solidFill>
                <a:latin typeface="微软雅黑" panose="020B0503020204020204" pitchFamily="34" charset="-122"/>
                <a:sym typeface="+mn-ea"/>
              </a:rPr>
              <a:t>erver</a:t>
            </a:r>
            <a:r>
              <a:rPr lang="zh-CN" altLang="en-US" dirty="0" smtClean="0">
                <a:latin typeface="微软雅黑" panose="020B0503020204020204" pitchFamily="34" charset="-122"/>
                <a:sym typeface="+mn-ea"/>
              </a:rPr>
              <a:t>）</a:t>
            </a:r>
          </a:p>
          <a:p>
            <a:pPr lvl="1"/>
            <a:r>
              <a:rPr lang="zh-CN" altLang="en-US" dirty="0" smtClean="0">
                <a:sym typeface="+mn-ea"/>
              </a:rPr>
              <a:t>通过</a:t>
            </a:r>
            <a:r>
              <a:rPr lang="zh-CN" altLang="en-US" dirty="0" smtClean="0">
                <a:solidFill>
                  <a:srgbClr val="C00000"/>
                </a:solidFill>
                <a:sym typeface="+mn-ea"/>
              </a:rPr>
              <a:t>客户端应用软件</a:t>
            </a:r>
            <a:r>
              <a:rPr lang="zh-CN" altLang="en-US" dirty="0" smtClean="0">
                <a:sym typeface="+mn-ea"/>
              </a:rPr>
              <a:t>访问的网络应用程序。</a:t>
            </a:r>
            <a:endParaRPr lang="en-US" altLang="zh-CN" dirty="0" smtClean="0"/>
          </a:p>
          <a:p>
            <a:pPr lvl="1"/>
            <a:r>
              <a:rPr lang="zh-CN" altLang="en-US" dirty="0" smtClean="0">
                <a:sym typeface="+mn-ea"/>
              </a:rPr>
              <a:t>典型应用：</a:t>
            </a:r>
          </a:p>
          <a:p>
            <a:pPr lvl="2"/>
            <a:r>
              <a:rPr lang="zh-CN" altLang="en-US" dirty="0">
                <a:sym typeface="+mn-ea"/>
              </a:rPr>
              <a:t>淘宝</a:t>
            </a:r>
            <a:r>
              <a:rPr lang="zh-CN" altLang="en-US" dirty="0" smtClean="0">
                <a:sym typeface="+mn-ea"/>
              </a:rPr>
              <a:t>、</a:t>
            </a:r>
            <a:r>
              <a:rPr dirty="0" smtClean="0">
                <a:sym typeface="+mn-ea"/>
              </a:rPr>
              <a:t>QQ</a:t>
            </a:r>
            <a:r>
              <a:rPr lang="zh-CN" altLang="en-US" dirty="0" smtClean="0">
                <a:sym typeface="+mn-ea"/>
              </a:rPr>
              <a:t>、</a:t>
            </a:r>
            <a:r>
              <a:rPr lang="zh-CN" altLang="en-US" dirty="0">
                <a:sym typeface="+mn-ea"/>
              </a:rPr>
              <a:t>微</a:t>
            </a:r>
            <a:r>
              <a:rPr lang="zh-CN" altLang="en-US" dirty="0" smtClean="0">
                <a:sym typeface="+mn-ea"/>
              </a:rPr>
              <a:t>信 </a:t>
            </a:r>
            <a:r>
              <a:rPr dirty="0" smtClean="0">
                <a:sym typeface="+mn-ea"/>
              </a:rPr>
              <a:t>…</a:t>
            </a:r>
            <a:endParaRPr lang="en-US" altLang="zh-CN" dirty="0" smtClean="0">
              <a:solidFill>
                <a:schemeClr val="tx1"/>
              </a:solidFill>
              <a:latin typeface="微软雅黑" panose="020B0503020204020204" pitchFamily="34" charset="-122"/>
              <a:sym typeface="+mn-ea"/>
            </a:endParaRPr>
          </a:p>
          <a:p>
            <a:endParaRPr lang="zh-CN" altLang="en-US" dirty="0" smtClean="0">
              <a:solidFill>
                <a:schemeClr val="tx1"/>
              </a:solidFill>
              <a:latin typeface="微软雅黑" panose="020B0503020204020204" pitchFamily="34" charset="-122"/>
              <a:sym typeface="+mn-ea"/>
            </a:endParaRPr>
          </a:p>
          <a:p>
            <a:endParaRPr lang="zh-CN" altLang="en-US" dirty="0" smtClean="0">
              <a:solidFill>
                <a:schemeClr val="tx1"/>
              </a:solidFill>
              <a:latin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互联网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38895" y="1086137"/>
            <a:ext cx="11106646" cy="4875092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8195" name="Rectangle 2"/>
          <p:cNvSpPr>
            <a:spLocks noGrp="1" noChangeArrowheads="1"/>
          </p:cNvSpPr>
          <p:nvPr/>
        </p:nvSpPr>
        <p:spPr>
          <a:xfrm>
            <a:off x="3090243" y="3074103"/>
            <a:ext cx="6203950" cy="89916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eaLnBrk="1" hangingPunct="1"/>
            <a:r>
              <a:rPr kumimoji="0" lang="zh-CN" altLang="en-US" sz="43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你</a:t>
            </a:r>
            <a:r>
              <a:rPr kumimoji="0" lang="zh-CN" altLang="en-US" sz="48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热爱</a:t>
            </a:r>
            <a:r>
              <a:rPr kumimoji="0" lang="zh-CN" altLang="en-US" sz="43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互联网行业吗？</a:t>
            </a:r>
            <a:endParaRPr kumimoji="0" lang="zh-CN" altLang="en-US" sz="4300" dirty="0" smtClean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架构特点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38810" y="1085850"/>
            <a:ext cx="11106785" cy="4890135"/>
          </a:xfrm>
        </p:spPr>
        <p:txBody>
          <a:bodyPr>
            <a:normAutofit/>
          </a:bodyPr>
          <a:lstStyle/>
          <a:p>
            <a:r>
              <a:rPr smtClean="0">
                <a:solidFill>
                  <a:schemeClr val="tx1"/>
                </a:solidFill>
                <a:latin typeface="微软雅黑" panose="020B0503020204020204" pitchFamily="34" charset="-122"/>
                <a:sym typeface="+mn-ea"/>
              </a:rPr>
              <a:t>B/S</a:t>
            </a:r>
            <a:r>
              <a:rPr lang="zh-CN" altLang="en-US" smtClean="0">
                <a:solidFill>
                  <a:schemeClr val="tx1"/>
                </a:solidFill>
                <a:latin typeface="微软雅黑" panose="020B0503020204020204" pitchFamily="34" charset="-122"/>
                <a:sym typeface="+mn-ea"/>
              </a:rPr>
              <a:t>架构</a:t>
            </a:r>
          </a:p>
          <a:p>
            <a:pPr lvl="1"/>
            <a:r>
              <a:rPr lang="zh-CN" altLang="en-US" smtClean="0">
                <a:sym typeface="+mn-ea"/>
              </a:rPr>
              <a:t>无需安装特定客户端程序，通过</a:t>
            </a:r>
            <a:r>
              <a:rPr smtClean="0">
                <a:sym typeface="+mn-ea"/>
              </a:rPr>
              <a:t>URL</a:t>
            </a:r>
            <a:r>
              <a:rPr lang="zh-CN" altLang="en-US" smtClean="0">
                <a:sym typeface="+mn-ea"/>
              </a:rPr>
              <a:t>访问。</a:t>
            </a:r>
            <a:endParaRPr lang="en-US" altLang="zh-CN" dirty="0" smtClean="0"/>
          </a:p>
          <a:p>
            <a:pPr lvl="1">
              <a:lnSpc>
                <a:spcPct val="140000"/>
              </a:lnSpc>
            </a:pPr>
            <a:r>
              <a:rPr lang="zh-CN" altLang="en-US" smtClean="0">
                <a:sym typeface="+mn-ea"/>
              </a:rPr>
              <a:t>跨平台能力（</a:t>
            </a:r>
            <a:r>
              <a:rPr smtClean="0">
                <a:sym typeface="+mn-ea"/>
              </a:rPr>
              <a:t>Windows</a:t>
            </a:r>
            <a:r>
              <a:rPr lang="zh-CN" altLang="en-US" smtClean="0">
                <a:sym typeface="+mn-ea"/>
              </a:rPr>
              <a:t>、</a:t>
            </a:r>
            <a:r>
              <a:rPr smtClean="0">
                <a:sym typeface="+mn-ea"/>
              </a:rPr>
              <a:t>Linux</a:t>
            </a:r>
            <a:r>
              <a:rPr lang="zh-CN" altLang="en-US" smtClean="0">
                <a:sym typeface="+mn-ea"/>
              </a:rPr>
              <a:t>、</a:t>
            </a:r>
            <a:r>
              <a:rPr smtClean="0">
                <a:sym typeface="+mn-ea"/>
              </a:rPr>
              <a:t>Android</a:t>
            </a:r>
            <a:r>
              <a:rPr lang="zh-CN" altLang="en-US" smtClean="0">
                <a:sym typeface="+mn-ea"/>
              </a:rPr>
              <a:t>、</a:t>
            </a:r>
            <a:r>
              <a:rPr smtClean="0">
                <a:sym typeface="+mn-ea"/>
              </a:rPr>
              <a:t>IOS…</a:t>
            </a:r>
            <a:r>
              <a:rPr lang="zh-CN" altLang="en-US" smtClean="0">
                <a:sym typeface="+mn-ea"/>
              </a:rPr>
              <a:t>）。</a:t>
            </a:r>
            <a:endParaRPr lang="en-US" altLang="zh-CN" dirty="0" smtClean="0"/>
          </a:p>
          <a:p>
            <a:pPr lvl="1">
              <a:lnSpc>
                <a:spcPct val="140000"/>
              </a:lnSpc>
            </a:pPr>
            <a:r>
              <a:rPr lang="zh-CN" altLang="en-US" smtClean="0">
                <a:sym typeface="+mn-ea"/>
              </a:rPr>
              <a:t>无缝升级，客户端免维护。</a:t>
            </a:r>
            <a:endParaRPr lang="en-US" altLang="zh-CN" dirty="0" smtClean="0"/>
          </a:p>
          <a:p>
            <a:pPr lvl="1">
              <a:lnSpc>
                <a:spcPct val="140000"/>
              </a:lnSpc>
            </a:pPr>
            <a:r>
              <a:rPr lang="zh-CN" altLang="en-US" smtClean="0">
                <a:sym typeface="+mn-ea"/>
              </a:rPr>
              <a:t>不能直接</a:t>
            </a:r>
            <a:r>
              <a:rPr lang="zh-CN" altLang="en-US">
                <a:sym typeface="+mn-ea"/>
              </a:rPr>
              <a:t>使用</a:t>
            </a:r>
            <a:r>
              <a:rPr lang="zh-CN" altLang="en-US" smtClean="0">
                <a:sym typeface="+mn-ea"/>
              </a:rPr>
              <a:t>客户端硬件资源，用户体验单一。</a:t>
            </a:r>
            <a:endParaRPr lang="zh-CN" altLang="en-US" smtClean="0">
              <a:solidFill>
                <a:schemeClr val="tx1"/>
              </a:solidFill>
              <a:latin typeface="微软雅黑" panose="020B0503020204020204" pitchFamily="34" charset="-122"/>
              <a:sym typeface="+mn-ea"/>
            </a:endParaRPr>
          </a:p>
          <a:p>
            <a:endParaRPr lang="zh-CN" altLang="en-US" smtClean="0">
              <a:solidFill>
                <a:schemeClr val="tx1"/>
              </a:solidFill>
              <a:latin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架构特点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38810" y="1085850"/>
            <a:ext cx="11106785" cy="4890135"/>
          </a:xfrm>
        </p:spPr>
        <p:txBody>
          <a:bodyPr>
            <a:normAutofit/>
          </a:bodyPr>
          <a:lstStyle/>
          <a:p>
            <a:r>
              <a:rPr dirty="0" smtClean="0">
                <a:solidFill>
                  <a:schemeClr val="tx1"/>
                </a:solidFill>
                <a:latin typeface="微软雅黑" panose="020B0503020204020204" pitchFamily="34" charset="-122"/>
                <a:sym typeface="+mn-ea"/>
              </a:rPr>
              <a:t>C/S</a:t>
            </a:r>
            <a:r>
              <a:rPr lang="zh-CN" altLang="en-US" dirty="0" smtClean="0">
                <a:solidFill>
                  <a:schemeClr val="tx1"/>
                </a:solidFill>
                <a:latin typeface="微软雅黑" panose="020B0503020204020204" pitchFamily="34" charset="-122"/>
                <a:sym typeface="+mn-ea"/>
              </a:rPr>
              <a:t>架构</a:t>
            </a:r>
          </a:p>
          <a:p>
            <a:pPr lvl="1"/>
            <a:r>
              <a:rPr lang="zh-CN" altLang="en-US" dirty="0" smtClean="0">
                <a:sym typeface="+mn-ea"/>
              </a:rPr>
              <a:t>需要安装特定客户端程序。</a:t>
            </a:r>
            <a:endParaRPr lang="en-US" altLang="zh-CN" dirty="0" smtClean="0"/>
          </a:p>
          <a:p>
            <a:pPr lvl="1">
              <a:lnSpc>
                <a:spcPct val="140000"/>
              </a:lnSpc>
            </a:pPr>
            <a:r>
              <a:rPr lang="zh-CN" altLang="en-US" dirty="0" smtClean="0">
                <a:sym typeface="+mn-ea"/>
              </a:rPr>
              <a:t>针对不同平台开发不同版本。</a:t>
            </a:r>
            <a:endParaRPr lang="en-US" altLang="zh-CN" dirty="0" smtClean="0"/>
          </a:p>
          <a:p>
            <a:pPr lvl="1">
              <a:lnSpc>
                <a:spcPct val="140000"/>
              </a:lnSpc>
            </a:pPr>
            <a:r>
              <a:rPr lang="zh-CN" altLang="en-US" dirty="0" smtClean="0">
                <a:sym typeface="+mn-ea"/>
              </a:rPr>
              <a:t>升级应用须重新安装。</a:t>
            </a:r>
            <a:endParaRPr lang="en-US" altLang="zh-CN" dirty="0" smtClean="0"/>
          </a:p>
          <a:p>
            <a:pPr lvl="1">
              <a:lnSpc>
                <a:spcPct val="140000"/>
              </a:lnSpc>
            </a:pPr>
            <a:r>
              <a:rPr lang="zh-CN" altLang="en-US" dirty="0" smtClean="0">
                <a:sym typeface="+mn-ea"/>
              </a:rPr>
              <a:t>能够直接使用客户端硬件资源。</a:t>
            </a:r>
            <a:endParaRPr lang="en-US" altLang="zh-CN" dirty="0" smtClean="0"/>
          </a:p>
          <a:p>
            <a:pPr marL="0" indent="0">
              <a:buNone/>
            </a:pPr>
            <a:endParaRPr lang="zh-CN" altLang="en-US" dirty="0" smtClean="0">
              <a:solidFill>
                <a:schemeClr val="tx1"/>
              </a:solidFill>
              <a:latin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互联网的发展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zh-CN" altLang="en-US" dirty="0"/>
          </a:p>
        </p:txBody>
      </p:sp>
      <p:graphicFrame>
        <p:nvGraphicFramePr>
          <p:cNvPr id="4" name="图示 3"/>
          <p:cNvGraphicFramePr>
            <a:graphicFrameLocks noGrp="1"/>
          </p:cNvGraphicFramePr>
          <p:nvPr/>
        </p:nvGraphicFramePr>
        <p:xfrm>
          <a:off x="1968856" y="1625113"/>
          <a:ext cx="8330878" cy="22435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2294388" y="3329354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信息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共享</a:t>
            </a:r>
            <a:endParaRPr lang="zh-CN" altLang="en-US" sz="24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326110" y="3329354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信息共建</a:t>
            </a:r>
            <a:endParaRPr lang="zh-CN" altLang="en-US" sz="2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358408" y="3329354"/>
            <a:ext cx="14020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随时在线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8450625" y="3329354"/>
            <a:ext cx="13356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物联网</a:t>
            </a:r>
            <a:endParaRPr lang="en-US" altLang="zh-CN" sz="24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互联网</a:t>
            </a:r>
            <a:r>
              <a:rPr lang="en-US" altLang="zh-CN" sz="2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Web</a:t>
            </a:r>
            <a:r>
              <a:rPr lang="zh-CN" altLang="en-US"/>
              <a:t>的发展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 smtClean="0">
                <a:latin typeface="微软雅黑" panose="020B0503020204020204" pitchFamily="34" charset="-122"/>
                <a:sym typeface="+mn-ea"/>
              </a:rPr>
              <a:t>十</a:t>
            </a:r>
            <a:r>
              <a:rPr lang="zh-CN" altLang="en-US" dirty="0">
                <a:latin typeface="微软雅黑" panose="020B0503020204020204" pitchFamily="34" charset="-122"/>
                <a:sym typeface="+mn-ea"/>
              </a:rPr>
              <a:t>几</a:t>
            </a:r>
            <a:r>
              <a:rPr lang="zh-CN" altLang="en-US" dirty="0" smtClean="0">
                <a:latin typeface="微软雅黑" panose="020B0503020204020204" pitchFamily="34" charset="-122"/>
                <a:sym typeface="+mn-ea"/>
              </a:rPr>
              <a:t>年前：</a:t>
            </a:r>
            <a:r>
              <a:rPr lang="zh-CN" altLang="en-US" dirty="0"/>
              <a:t>浏览器</a:t>
            </a:r>
            <a:r>
              <a:rPr lang="zh-CN" altLang="en-US" dirty="0" smtClean="0">
                <a:latin typeface="微软雅黑" panose="020B0503020204020204" pitchFamily="34" charset="-122"/>
                <a:sym typeface="+mn-ea"/>
              </a:rPr>
              <a:t>用来展现一个文档</a:t>
            </a:r>
            <a:endParaRPr lang="zh-CN" altLang="en-US" dirty="0" smtClean="0">
              <a:latin typeface="微软雅黑" panose="020B0503020204020204" pitchFamily="34" charset="-122"/>
            </a:endParaRPr>
          </a:p>
          <a:p>
            <a:endParaRPr lang="zh-CN" altLang="en-US" dirty="0">
              <a:latin typeface="微软雅黑" panose="020B0503020204020204" pitchFamily="34" charset="-122"/>
            </a:endParaRPr>
          </a:p>
        </p:txBody>
      </p:sp>
      <p:pic>
        <p:nvPicPr>
          <p:cNvPr id="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3915" y="1931035"/>
            <a:ext cx="6290310" cy="41440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Web</a:t>
            </a:r>
            <a:r>
              <a:rPr lang="zh-CN" altLang="en-US"/>
              <a:t>的发展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 smtClean="0">
                <a:latin typeface="微软雅黑" panose="020B0503020204020204" pitchFamily="34" charset="-122"/>
                <a:sym typeface="+mn-ea"/>
              </a:rPr>
              <a:t>现在：</a:t>
            </a:r>
            <a:r>
              <a:rPr lang="zh-CN" altLang="en-US" dirty="0"/>
              <a:t>浏览器</a:t>
            </a:r>
            <a:r>
              <a:rPr lang="zh-CN" altLang="en-US" dirty="0" smtClean="0">
                <a:latin typeface="微软雅黑" panose="020B0503020204020204" pitchFamily="34" charset="-122"/>
                <a:sym typeface="+mn-ea"/>
              </a:rPr>
              <a:t>成为应用程序运行的一个平台</a:t>
            </a:r>
            <a:endParaRPr lang="zh-CN" altLang="en-US" dirty="0" smtClean="0">
              <a:latin typeface="微软雅黑" panose="020B0503020204020204" pitchFamily="34" charset="-122"/>
            </a:endParaRPr>
          </a:p>
          <a:p>
            <a:endParaRPr lang="zh-CN" altLang="en-US" dirty="0" smtClean="0">
              <a:latin typeface="微软雅黑" panose="020B0503020204020204" pitchFamily="34" charset="-122"/>
            </a:endParaRPr>
          </a:p>
          <a:p>
            <a:endParaRPr lang="zh-CN" altLang="en-US" dirty="0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9385" y="2291080"/>
            <a:ext cx="5154930" cy="3682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915" y="1938020"/>
            <a:ext cx="6723380" cy="4035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Web</a:t>
            </a:r>
            <a:r>
              <a:rPr lang="zh-CN" altLang="en-US">
                <a:sym typeface="+mn-ea"/>
              </a:rPr>
              <a:t>领域典型应用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 smtClean="0">
                <a:latin typeface="微软雅黑" panose="020B0503020204020204" pitchFamily="34" charset="-122"/>
                <a:sym typeface="+mn-ea"/>
              </a:rPr>
              <a:t>社交</a:t>
            </a:r>
            <a:r>
              <a:rPr lang="zh-CN" altLang="en-US" dirty="0">
                <a:latin typeface="微软雅黑" panose="020B0503020204020204" pitchFamily="34" charset="-122"/>
                <a:sym typeface="+mn-ea"/>
              </a:rPr>
              <a:t>：</a:t>
            </a:r>
            <a:r>
              <a:rPr lang="zh-CN" altLang="en-US" dirty="0" smtClean="0">
                <a:latin typeface="微软雅黑" panose="020B0503020204020204" pitchFamily="34" charset="-122"/>
                <a:sym typeface="+mn-ea"/>
              </a:rPr>
              <a:t>微博</a:t>
            </a:r>
            <a:endParaRPr lang="zh-CN" altLang="en-US" dirty="0">
              <a:latin typeface="微软雅黑" panose="020B0503020204020204" pitchFamily="34" charset="-122"/>
              <a:sym typeface="+mn-ea"/>
            </a:endParaRPr>
          </a:p>
          <a:p>
            <a:r>
              <a:rPr lang="zh-CN" altLang="en-US" dirty="0">
                <a:latin typeface="微软雅黑" panose="020B0503020204020204" pitchFamily="34" charset="-122"/>
                <a:sym typeface="+mn-ea"/>
              </a:rPr>
              <a:t>搜索</a:t>
            </a:r>
            <a:r>
              <a:rPr lang="zh-CN" altLang="en-US" dirty="0" smtClean="0">
                <a:latin typeface="微软雅黑" panose="020B0503020204020204" pitchFamily="34" charset="-122"/>
                <a:sym typeface="+mn-ea"/>
              </a:rPr>
              <a:t>：百</a:t>
            </a:r>
            <a:r>
              <a:rPr lang="zh-CN" altLang="en-US" dirty="0">
                <a:latin typeface="微软雅黑" panose="020B0503020204020204" pitchFamily="34" charset="-122"/>
                <a:sym typeface="+mn-ea"/>
              </a:rPr>
              <a:t>度</a:t>
            </a:r>
          </a:p>
          <a:p>
            <a:r>
              <a:rPr dirty="0">
                <a:latin typeface="微软雅黑" panose="020B0503020204020204" pitchFamily="34" charset="-122"/>
                <a:sym typeface="+mn-ea"/>
              </a:rPr>
              <a:t>O2O</a:t>
            </a:r>
            <a:r>
              <a:rPr lang="zh-CN" altLang="en-US" dirty="0">
                <a:latin typeface="微软雅黑" panose="020B0503020204020204" pitchFamily="34" charset="-122"/>
                <a:sym typeface="+mn-ea"/>
              </a:rPr>
              <a:t>：美</a:t>
            </a:r>
            <a:r>
              <a:rPr lang="zh-CN" altLang="en-US" dirty="0" smtClean="0">
                <a:latin typeface="微软雅黑" panose="020B0503020204020204" pitchFamily="34" charset="-122"/>
                <a:sym typeface="+mn-ea"/>
              </a:rPr>
              <a:t>团</a:t>
            </a:r>
            <a:endParaRPr lang="zh-CN" altLang="en-US" dirty="0">
              <a:latin typeface="微软雅黑" panose="020B0503020204020204" pitchFamily="34" charset="-122"/>
              <a:sym typeface="+mn-ea"/>
            </a:endParaRPr>
          </a:p>
          <a:p>
            <a:r>
              <a:rPr lang="zh-CN" altLang="en-US" dirty="0">
                <a:latin typeface="微软雅黑" panose="020B0503020204020204" pitchFamily="34" charset="-122"/>
                <a:sym typeface="+mn-ea"/>
              </a:rPr>
              <a:t>页游</a:t>
            </a:r>
          </a:p>
          <a:p>
            <a:r>
              <a:rPr dirty="0">
                <a:latin typeface="微软雅黑" panose="020B0503020204020204" pitchFamily="34" charset="-122"/>
                <a:sym typeface="+mn-ea"/>
              </a:rPr>
              <a:t>…</a:t>
            </a:r>
            <a:endParaRPr lang="en-US" altLang="zh-CN" dirty="0">
              <a:latin typeface="微软雅黑" panose="020B0503020204020204" pitchFamily="34" charset="-122"/>
            </a:endParaRPr>
          </a:p>
          <a:p>
            <a:endParaRPr lang="zh-CN" altLang="en-US" dirty="0" smtClean="0">
              <a:latin typeface="微软雅黑" panose="020B0503020204020204" pitchFamily="34" charset="-122"/>
            </a:endParaRPr>
          </a:p>
          <a:p>
            <a:endParaRPr lang="zh-CN" altLang="en-US" dirty="0">
              <a:latin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等腰三角形 4"/>
          <p:cNvSpPr/>
          <p:nvPr/>
        </p:nvSpPr>
        <p:spPr>
          <a:xfrm rot="5400000" flipH="1">
            <a:off x="3964912" y="1178694"/>
            <a:ext cx="519307" cy="339036"/>
          </a:xfrm>
          <a:prstGeom prst="triangle">
            <a:avLst/>
          </a:prstGeom>
          <a:solidFill>
            <a:srgbClr val="1B90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18"/>
          <p:cNvSpPr txBox="1"/>
          <p:nvPr/>
        </p:nvSpPr>
        <p:spPr>
          <a:xfrm>
            <a:off x="4651718" y="1086641"/>
            <a:ext cx="2742771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lang="zh-CN" altLang="en-US" sz="2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开发简介</a:t>
            </a:r>
          </a:p>
        </p:txBody>
      </p:sp>
      <p:sp>
        <p:nvSpPr>
          <p:cNvPr id="7" name="文本框 19"/>
          <p:cNvSpPr txBox="1"/>
          <p:nvPr/>
        </p:nvSpPr>
        <p:spPr>
          <a:xfrm>
            <a:off x="4651718" y="2134343"/>
            <a:ext cx="3017567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</a:t>
            </a:r>
            <a:r>
              <a:rPr lang="zh-CN" altLang="en-US" sz="2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站访问过程</a:t>
            </a:r>
          </a:p>
        </p:txBody>
      </p:sp>
      <p:sp>
        <p:nvSpPr>
          <p:cNvPr id="8" name="等腰三角形 7"/>
          <p:cNvSpPr/>
          <p:nvPr/>
        </p:nvSpPr>
        <p:spPr>
          <a:xfrm rot="5400000" flipH="1">
            <a:off x="3964912" y="2226396"/>
            <a:ext cx="519307" cy="339036"/>
          </a:xfrm>
          <a:prstGeom prst="triangle">
            <a:avLst/>
          </a:prstGeom>
          <a:solidFill>
            <a:srgbClr val="93B7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20"/>
          <p:cNvSpPr txBox="1"/>
          <p:nvPr/>
        </p:nvSpPr>
        <p:spPr>
          <a:xfrm>
            <a:off x="4651718" y="4283836"/>
            <a:ext cx="3385798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lang="zh-CN" altLang="en-US" sz="28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系统开发过程</a:t>
            </a:r>
          </a:p>
        </p:txBody>
      </p:sp>
      <p:sp>
        <p:nvSpPr>
          <p:cNvPr id="10" name="等腰三角形 9"/>
          <p:cNvSpPr/>
          <p:nvPr/>
        </p:nvSpPr>
        <p:spPr>
          <a:xfrm rot="5400000" flipH="1">
            <a:off x="3964912" y="4375888"/>
            <a:ext cx="519307" cy="339036"/>
          </a:xfrm>
          <a:prstGeom prst="triangle">
            <a:avLst/>
          </a:prstGeom>
          <a:solidFill>
            <a:srgbClr val="55C1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21"/>
          <p:cNvSpPr txBox="1"/>
          <p:nvPr/>
        </p:nvSpPr>
        <p:spPr>
          <a:xfrm>
            <a:off x="4651717" y="5249490"/>
            <a:ext cx="3561616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课程目标及学习方法</a:t>
            </a:r>
          </a:p>
        </p:txBody>
      </p:sp>
      <p:sp>
        <p:nvSpPr>
          <p:cNvPr id="12" name="等腰三角形 11"/>
          <p:cNvSpPr/>
          <p:nvPr/>
        </p:nvSpPr>
        <p:spPr>
          <a:xfrm rot="5400000" flipH="1">
            <a:off x="3964912" y="5341542"/>
            <a:ext cx="519307" cy="339036"/>
          </a:xfrm>
          <a:prstGeom prst="triangle">
            <a:avLst/>
          </a:prstGeom>
          <a:solidFill>
            <a:srgbClr val="FDCD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7"/>
          <p:cNvSpPr txBox="1"/>
          <p:nvPr/>
        </p:nvSpPr>
        <p:spPr>
          <a:xfrm>
            <a:off x="4663438" y="3245153"/>
            <a:ext cx="3561616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lang="zh-CN" altLang="en-US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应用领域</a:t>
            </a:r>
          </a:p>
        </p:txBody>
      </p:sp>
      <p:sp>
        <p:nvSpPr>
          <p:cNvPr id="14" name="等腰三角形 13"/>
          <p:cNvSpPr/>
          <p:nvPr/>
        </p:nvSpPr>
        <p:spPr>
          <a:xfrm rot="5400000" flipH="1">
            <a:off x="3976634" y="3337205"/>
            <a:ext cx="519307" cy="339036"/>
          </a:xfrm>
          <a:prstGeom prst="triangle">
            <a:avLst/>
          </a:prstGeom>
          <a:solidFill>
            <a:srgbClr val="FDCD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-54001" y="-27162"/>
            <a:ext cx="2708249" cy="6914070"/>
            <a:chOff x="2288" y="45"/>
            <a:chExt cx="4266" cy="10800"/>
          </a:xfrm>
        </p:grpSpPr>
        <p:sp>
          <p:nvSpPr>
            <p:cNvPr id="3" name="矩形 2"/>
            <p:cNvSpPr/>
            <p:nvPr/>
          </p:nvSpPr>
          <p:spPr>
            <a:xfrm>
              <a:off x="2288" y="45"/>
              <a:ext cx="4266" cy="10800"/>
            </a:xfrm>
            <a:prstGeom prst="rect">
              <a:avLst/>
            </a:prstGeom>
            <a:solidFill>
              <a:srgbClr val="1B9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3557" y="2413"/>
              <a:ext cx="1332" cy="47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本节内容</a:t>
              </a: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1893293" y="2792745"/>
            <a:ext cx="465294" cy="469990"/>
            <a:chOff x="2099842" y="1975504"/>
            <a:chExt cx="823123" cy="831130"/>
          </a:xfrm>
          <a:solidFill>
            <a:schemeClr val="bg1"/>
          </a:solidFill>
        </p:grpSpPr>
        <p:sp>
          <p:nvSpPr>
            <p:cNvPr id="15" name="等腰三角形 14"/>
            <p:cNvSpPr/>
            <p:nvPr/>
          </p:nvSpPr>
          <p:spPr>
            <a:xfrm rot="19813541" flipH="1">
              <a:off x="2099842" y="1975504"/>
              <a:ext cx="443524" cy="38608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等腰三角形 15"/>
            <p:cNvSpPr/>
            <p:nvPr/>
          </p:nvSpPr>
          <p:spPr>
            <a:xfrm rot="19813541" flipH="1">
              <a:off x="2099844" y="2420553"/>
              <a:ext cx="443524" cy="38608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等腰三角形 25"/>
            <p:cNvSpPr/>
            <p:nvPr/>
          </p:nvSpPr>
          <p:spPr>
            <a:xfrm rot="19813541" flipH="1">
              <a:off x="2479441" y="2198028"/>
              <a:ext cx="443524" cy="38608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Web</a:t>
            </a:r>
            <a:r>
              <a:rPr lang="zh-CN" altLang="en-US"/>
              <a:t>系统开发过程</a:t>
            </a:r>
          </a:p>
        </p:txBody>
      </p:sp>
      <p:pic>
        <p:nvPicPr>
          <p:cNvPr id="5" name="内容占位符 3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960" y="2317115"/>
            <a:ext cx="11106785" cy="2411730"/>
          </a:xfrm>
          <a:prstGeom prst="rect">
            <a:avLst/>
          </a:prstGeom>
        </p:spPr>
      </p:pic>
      <p:sp>
        <p:nvSpPr>
          <p:cNvPr id="4" name="圆角矩形 3"/>
          <p:cNvSpPr/>
          <p:nvPr/>
        </p:nvSpPr>
        <p:spPr>
          <a:xfrm>
            <a:off x="6414135" y="2882265"/>
            <a:ext cx="1574800" cy="814070"/>
          </a:xfrm>
          <a:prstGeom prst="roundRect">
            <a:avLst/>
          </a:prstGeom>
          <a:noFill/>
          <a:ln w="28575" cmpd="sng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4" grpId="2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项目提出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/>
              <a:t>角色：</a:t>
            </a:r>
          </a:p>
          <a:p>
            <a:pPr lvl="1"/>
            <a:r>
              <a:rPr lang="zh-CN" altLang="en-US" sz="2400" smtClean="0">
                <a:sym typeface="+mn-ea"/>
              </a:rPr>
              <a:t>需要软件系统的人、组织</a:t>
            </a:r>
          </a:p>
          <a:p>
            <a:pPr lvl="1"/>
            <a:r>
              <a:rPr lang="zh-CN" altLang="en-US" sz="2400" smtClean="0">
                <a:sym typeface="+mn-ea"/>
              </a:rPr>
              <a:t>公司高层</a:t>
            </a:r>
          </a:p>
          <a:p>
            <a:pPr lvl="1"/>
            <a:r>
              <a:rPr sz="2400" smtClean="0">
                <a:sym typeface="+mn-ea"/>
              </a:rPr>
              <a:t>…</a:t>
            </a:r>
            <a:endParaRPr lang="en-US" altLang="zh-CN" sz="2400" dirty="0" smtClean="0"/>
          </a:p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需求分析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38810" y="1085850"/>
            <a:ext cx="11106785" cy="5880100"/>
          </a:xfrm>
        </p:spPr>
        <p:txBody>
          <a:bodyPr>
            <a:normAutofit/>
          </a:bodyPr>
          <a:lstStyle/>
          <a:p>
            <a:r>
              <a:rPr lang="zh-CN" altLang="en-US" sz="2800">
                <a:sym typeface="+mn-ea"/>
              </a:rPr>
              <a:t>角色：</a:t>
            </a:r>
          </a:p>
          <a:p>
            <a:pPr lvl="1"/>
            <a:r>
              <a:rPr lang="zh-CN" altLang="en-US">
                <a:sym typeface="+mn-ea"/>
              </a:rPr>
              <a:t>需求分析师</a:t>
            </a:r>
            <a:r>
              <a:rPr>
                <a:sym typeface="+mn-ea"/>
              </a:rPr>
              <a:t>/</a:t>
            </a:r>
            <a:r>
              <a:rPr lang="zh-CN" altLang="en-US">
                <a:sym typeface="+mn-ea"/>
              </a:rPr>
              <a:t>产品经理</a:t>
            </a:r>
            <a:endParaRPr lang="zh-CN" altLang="en-US" sz="2400">
              <a:sym typeface="+mn-ea"/>
            </a:endParaRPr>
          </a:p>
          <a:p>
            <a:r>
              <a:rPr lang="zh-CN" altLang="en-US" sz="2800">
                <a:sym typeface="+mn-ea"/>
              </a:rPr>
              <a:t>技能：</a:t>
            </a:r>
          </a:p>
          <a:p>
            <a:pPr lvl="1"/>
            <a:r>
              <a:rPr lang="zh-CN" altLang="en-US" smtClean="0">
                <a:sym typeface="+mn-ea"/>
              </a:rPr>
              <a:t>需求分析方法</a:t>
            </a:r>
            <a:endParaRPr lang="en-US" altLang="zh-CN" dirty="0" smtClean="0"/>
          </a:p>
          <a:p>
            <a:pPr lvl="1"/>
            <a:r>
              <a:rPr lang="zh-CN" altLang="en-US" smtClean="0">
                <a:sym typeface="+mn-ea"/>
              </a:rPr>
              <a:t>沟通能力、创新能力</a:t>
            </a:r>
            <a:r>
              <a:rPr smtClean="0">
                <a:sym typeface="+mn-ea"/>
              </a:rPr>
              <a:t>..</a:t>
            </a:r>
            <a:endParaRPr lang="en-US" altLang="zh-CN" dirty="0"/>
          </a:p>
          <a:p>
            <a:r>
              <a:rPr lang="zh-CN" altLang="en-US" sz="2800">
                <a:sym typeface="+mn-ea"/>
              </a:rPr>
              <a:t>成果：</a:t>
            </a:r>
          </a:p>
          <a:p>
            <a:pPr lvl="1"/>
            <a:r>
              <a:rPr lang="zh-CN" altLang="en-US" sz="2400" smtClean="0">
                <a:sym typeface="+mn-ea"/>
              </a:rPr>
              <a:t>需求分析报告</a:t>
            </a:r>
          </a:p>
          <a:p>
            <a:pPr lvl="1"/>
            <a:r>
              <a:rPr lang="zh-CN" altLang="en-US">
                <a:sym typeface="+mn-ea"/>
              </a:rPr>
              <a:t>产品原型</a:t>
            </a:r>
            <a:endParaRPr lang="en-US" altLang="zh-CN" dirty="0"/>
          </a:p>
          <a:p>
            <a:endParaRPr lang="zh-CN" altLang="en-US">
              <a:sym typeface="+mn-ea"/>
            </a:endParaRPr>
          </a:p>
          <a:p>
            <a:pPr lvl="1"/>
            <a:endParaRPr lang="zh-CN" altLang="en-US"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7575" y="2641163"/>
            <a:ext cx="2379345" cy="280733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8680" y="1220470"/>
            <a:ext cx="4526915" cy="50698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互联网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9219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0365" y="4935536"/>
            <a:ext cx="1422400" cy="930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0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2838" y="5054599"/>
            <a:ext cx="1741487" cy="811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2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5323" y="1216026"/>
            <a:ext cx="2462212" cy="1014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3" name="图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7574" y="3689282"/>
            <a:ext cx="1144336" cy="10033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4" name="图片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9811" y="2484252"/>
            <a:ext cx="1439862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5" name="图片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9343" y="2415988"/>
            <a:ext cx="1754982" cy="868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7" name="图片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4145" y="3758339"/>
            <a:ext cx="1098318" cy="9343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2481" y="1289844"/>
            <a:ext cx="2362200" cy="866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8754" y="1292038"/>
            <a:ext cx="1624011" cy="8645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 descr="D:\工作_师大\2015-2016-2\00027377.jpg"/>
          <p:cNvPicPr>
            <a:picLocks noGrp="1"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8872" y="4773163"/>
            <a:ext cx="2598529" cy="1461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D:\工作_师大\2015-2016-2\Apple_Pay_logo.svg_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8754" y="2463133"/>
            <a:ext cx="1705541" cy="821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D:\工作_师大\2015-2016-2\20131118131719557.jp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4401" y="3791462"/>
            <a:ext cx="1124866" cy="981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UI</a:t>
            </a:r>
            <a:r>
              <a:rPr lang="zh-CN" altLang="en-US"/>
              <a:t>设计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38810" y="1085850"/>
            <a:ext cx="11106785" cy="5880100"/>
          </a:xfrm>
        </p:spPr>
        <p:txBody>
          <a:bodyPr>
            <a:normAutofit/>
          </a:bodyPr>
          <a:lstStyle/>
          <a:p>
            <a:r>
              <a:rPr lang="zh-CN" altLang="en-US" sz="2800" dirty="0">
                <a:sym typeface="+mn-ea"/>
              </a:rPr>
              <a:t>角色：</a:t>
            </a:r>
          </a:p>
          <a:p>
            <a:pPr lvl="1"/>
            <a:r>
              <a:rPr lang="en-US" dirty="0">
                <a:sym typeface="+mn-ea"/>
              </a:rPr>
              <a:t>UI</a:t>
            </a:r>
            <a:r>
              <a:rPr lang="zh-CN" altLang="en-US" dirty="0" smtClean="0">
                <a:sym typeface="+mn-ea"/>
              </a:rPr>
              <a:t>设计师</a:t>
            </a:r>
            <a:endParaRPr lang="zh-CN" altLang="en-US" dirty="0">
              <a:sym typeface="+mn-ea"/>
            </a:endParaRPr>
          </a:p>
          <a:p>
            <a:r>
              <a:rPr lang="zh-CN" altLang="en-US" sz="2800" dirty="0" smtClean="0">
                <a:sym typeface="+mn-ea"/>
              </a:rPr>
              <a:t>技能</a:t>
            </a:r>
            <a:r>
              <a:rPr lang="zh-CN" altLang="en-US" sz="2800" dirty="0">
                <a:sym typeface="+mn-ea"/>
              </a:rPr>
              <a:t>：</a:t>
            </a:r>
          </a:p>
          <a:p>
            <a:pPr lvl="1"/>
            <a:r>
              <a:rPr lang="en-US" altLang="zh-CN" dirty="0" smtClean="0">
                <a:sym typeface="+mn-ea"/>
              </a:rPr>
              <a:t>UI</a:t>
            </a:r>
            <a:r>
              <a:rPr lang="zh-CN" altLang="en-US" dirty="0" smtClean="0">
                <a:sym typeface="+mn-ea"/>
              </a:rPr>
              <a:t>设计方法</a:t>
            </a:r>
            <a:endParaRPr lang="en-US" altLang="zh-CN" dirty="0" smtClean="0"/>
          </a:p>
          <a:p>
            <a:pPr lvl="1"/>
            <a:r>
              <a:rPr lang="zh-CN" altLang="en-US" dirty="0" smtClean="0">
                <a:sym typeface="+mn-ea"/>
              </a:rPr>
              <a:t>Photoshop等工具</a:t>
            </a:r>
            <a:endParaRPr lang="en-US" altLang="zh-CN" dirty="0"/>
          </a:p>
          <a:p>
            <a:r>
              <a:rPr lang="zh-CN" altLang="en-US" sz="2800" dirty="0">
                <a:sym typeface="+mn-ea"/>
              </a:rPr>
              <a:t>成果：</a:t>
            </a:r>
          </a:p>
          <a:p>
            <a:pPr lvl="1"/>
            <a:r>
              <a:rPr lang="en-US" altLang="zh-CN" dirty="0" err="1">
                <a:sym typeface="+mn-ea"/>
              </a:rPr>
              <a:t>psd</a:t>
            </a:r>
            <a:r>
              <a:rPr lang="zh-CN" altLang="en-US" dirty="0">
                <a:sym typeface="+mn-ea"/>
              </a:rPr>
              <a:t>效果图</a:t>
            </a:r>
            <a:endParaRPr lang="en-US" altLang="zh-CN" dirty="0"/>
          </a:p>
          <a:p>
            <a:endParaRPr lang="zh-CN" altLang="en-US" dirty="0">
              <a:sym typeface="+mn-ea"/>
            </a:endParaRPr>
          </a:p>
          <a:p>
            <a:pPr lvl="1"/>
            <a:endParaRPr lang="zh-CN" altLang="en-US" dirty="0"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9755" y="2345251"/>
            <a:ext cx="5007610" cy="27571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系统设计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38810" y="1085850"/>
            <a:ext cx="11106785" cy="5880100"/>
          </a:xfrm>
        </p:spPr>
        <p:txBody>
          <a:bodyPr>
            <a:normAutofit/>
          </a:bodyPr>
          <a:lstStyle/>
          <a:p>
            <a:r>
              <a:rPr lang="zh-CN" altLang="en-US" sz="2800">
                <a:sym typeface="+mn-ea"/>
              </a:rPr>
              <a:t>角色：</a:t>
            </a:r>
          </a:p>
          <a:p>
            <a:pPr lvl="1"/>
            <a:r>
              <a:rPr lang="zh-CN" altLang="en-US">
                <a:sym typeface="+mn-ea"/>
              </a:rPr>
              <a:t>系统分析师</a:t>
            </a:r>
          </a:p>
          <a:p>
            <a:pPr lvl="1"/>
            <a:r>
              <a:rPr lang="zh-CN" altLang="en-US" sz="2400">
                <a:sym typeface="+mn-ea"/>
              </a:rPr>
              <a:t>软件架构师</a:t>
            </a:r>
          </a:p>
          <a:p>
            <a:r>
              <a:rPr lang="zh-CN" altLang="en-US" sz="2800">
                <a:sym typeface="+mn-ea"/>
              </a:rPr>
              <a:t>技能：</a:t>
            </a:r>
          </a:p>
          <a:p>
            <a:pPr lvl="1"/>
            <a:r>
              <a:rPr lang="zh-CN" altLang="en-US" dirty="0" smtClean="0"/>
              <a:t>系统分析架构等</a:t>
            </a:r>
            <a:endParaRPr lang="en-US" altLang="zh-CN" dirty="0"/>
          </a:p>
          <a:p>
            <a:r>
              <a:rPr lang="zh-CN" altLang="en-US" sz="2800">
                <a:sym typeface="+mn-ea"/>
              </a:rPr>
              <a:t>成果：</a:t>
            </a:r>
          </a:p>
          <a:p>
            <a:pPr lvl="1"/>
            <a:r>
              <a:rPr lang="zh-CN" altLang="en-US" dirty="0"/>
              <a:t>各类设计模型</a:t>
            </a:r>
          </a:p>
          <a:p>
            <a:endParaRPr lang="zh-CN" altLang="en-US">
              <a:sym typeface="+mn-ea"/>
            </a:endParaRPr>
          </a:p>
          <a:p>
            <a:pPr lvl="1"/>
            <a:endParaRPr lang="zh-CN" altLang="en-US"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8655" y="1085850"/>
            <a:ext cx="7559675" cy="51257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前端开发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38810" y="1085850"/>
            <a:ext cx="11106785" cy="5880100"/>
          </a:xfrm>
        </p:spPr>
        <p:txBody>
          <a:bodyPr>
            <a:normAutofit/>
          </a:bodyPr>
          <a:lstStyle/>
          <a:p>
            <a:r>
              <a:rPr lang="zh-CN" altLang="en-US" sz="2800" dirty="0">
                <a:sym typeface="+mn-ea"/>
              </a:rPr>
              <a:t>角色：</a:t>
            </a:r>
          </a:p>
          <a:p>
            <a:pPr lvl="1"/>
            <a:r>
              <a:rPr lang="zh-CN" altLang="en-US" dirty="0">
                <a:sym typeface="+mn-ea"/>
              </a:rPr>
              <a:t>前端开发工程师</a:t>
            </a:r>
          </a:p>
          <a:p>
            <a:pPr lvl="1"/>
            <a:r>
              <a:rPr lang="en-US" altLang="zh-CN" sz="2400" dirty="0">
                <a:sym typeface="+mn-ea"/>
              </a:rPr>
              <a:t>web</a:t>
            </a:r>
            <a:r>
              <a:rPr lang="zh-CN" altLang="en-US" sz="2400" dirty="0">
                <a:sym typeface="+mn-ea"/>
              </a:rPr>
              <a:t>工程师</a:t>
            </a:r>
          </a:p>
          <a:p>
            <a:r>
              <a:rPr lang="zh-CN" altLang="en-US" sz="2800" dirty="0">
                <a:sym typeface="+mn-ea"/>
              </a:rPr>
              <a:t>技能：</a:t>
            </a:r>
          </a:p>
          <a:p>
            <a:pPr lvl="1"/>
            <a:r>
              <a:rPr lang="en-US" altLang="zh-CN" dirty="0">
                <a:solidFill>
                  <a:srgbClr val="C00000"/>
                </a:solidFill>
              </a:rPr>
              <a:t>HTML</a:t>
            </a:r>
            <a:r>
              <a:rPr lang="zh-CN" altLang="en-US" dirty="0">
                <a:solidFill>
                  <a:srgbClr val="C00000"/>
                </a:solidFill>
              </a:rPr>
              <a:t>、</a:t>
            </a:r>
            <a:r>
              <a:rPr lang="en-US" altLang="zh-CN" dirty="0">
                <a:solidFill>
                  <a:srgbClr val="C00000"/>
                </a:solidFill>
              </a:rPr>
              <a:t>CSS</a:t>
            </a:r>
            <a:r>
              <a:rPr lang="zh-CN" altLang="en-US" dirty="0"/>
              <a:t>、</a:t>
            </a:r>
            <a:r>
              <a:rPr lang="en-US" altLang="zh-CN" dirty="0"/>
              <a:t>JavaScript</a:t>
            </a:r>
          </a:p>
          <a:p>
            <a:pPr lvl="1"/>
            <a:r>
              <a:rPr lang="zh-CN" altLang="en-US" dirty="0"/>
              <a:t>框架</a:t>
            </a:r>
            <a:r>
              <a:rPr lang="zh-CN" altLang="en-US" dirty="0" smtClean="0"/>
              <a:t>（</a:t>
            </a:r>
            <a:r>
              <a:rPr lang="en-US" altLang="zh-CN" dirty="0" smtClean="0"/>
              <a:t>Bootstrap</a:t>
            </a:r>
            <a:r>
              <a:rPr lang="zh-CN" altLang="en-US" dirty="0" smtClean="0">
                <a:sym typeface="+mn-ea"/>
              </a:rPr>
              <a:t>、</a:t>
            </a:r>
            <a:r>
              <a:rPr lang="en-US" altLang="zh-CN" dirty="0" smtClean="0">
                <a:sym typeface="+mn-ea"/>
              </a:rPr>
              <a:t>Angular</a:t>
            </a:r>
            <a:r>
              <a:rPr lang="zh-CN" altLang="en-US" dirty="0" smtClean="0"/>
              <a:t>等</a:t>
            </a:r>
            <a:r>
              <a:rPr lang="zh-CN" altLang="en-US" dirty="0"/>
              <a:t>）</a:t>
            </a:r>
          </a:p>
          <a:p>
            <a:r>
              <a:rPr lang="zh-CN" altLang="en-US" sz="2800" dirty="0">
                <a:sym typeface="+mn-ea"/>
              </a:rPr>
              <a:t>成果：</a:t>
            </a:r>
          </a:p>
          <a:p>
            <a:pPr lvl="1"/>
            <a:r>
              <a:rPr lang="zh-CN" altLang="en-US" dirty="0">
                <a:sym typeface="+mn-ea"/>
              </a:rPr>
              <a:t>页面（</a:t>
            </a:r>
            <a:r>
              <a:rPr lang="zh-CN" altLang="en-US" dirty="0">
                <a:solidFill>
                  <a:srgbClr val="C00000"/>
                </a:solidFill>
                <a:sym typeface="+mn-ea"/>
              </a:rPr>
              <a:t>静态</a:t>
            </a:r>
            <a:r>
              <a:rPr lang="zh-CN" altLang="en-US" dirty="0">
                <a:sym typeface="+mn-ea"/>
              </a:rPr>
              <a:t>、动态）</a:t>
            </a:r>
          </a:p>
          <a:p>
            <a:pPr lvl="1"/>
            <a:endParaRPr lang="zh-CN" altLang="en-US" dirty="0">
              <a:sym typeface="+mn-ea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rcRect r="24709"/>
          <a:stretch>
            <a:fillRect/>
          </a:stretch>
        </p:blipFill>
        <p:spPr>
          <a:xfrm>
            <a:off x="7795216" y="2713462"/>
            <a:ext cx="2178685" cy="2387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后台开发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38810" y="1085850"/>
            <a:ext cx="11106785" cy="5880100"/>
          </a:xfrm>
        </p:spPr>
        <p:txBody>
          <a:bodyPr>
            <a:normAutofit/>
          </a:bodyPr>
          <a:lstStyle/>
          <a:p>
            <a:r>
              <a:rPr lang="zh-CN" altLang="en-US" sz="2800" dirty="0">
                <a:sym typeface="+mn-ea"/>
              </a:rPr>
              <a:t>角色：</a:t>
            </a:r>
          </a:p>
          <a:p>
            <a:pPr lvl="1"/>
            <a:r>
              <a:rPr lang="zh-CN" altLang="en-US" dirty="0">
                <a:sym typeface="+mn-ea"/>
              </a:rPr>
              <a:t>后台开发工程师</a:t>
            </a:r>
            <a:endParaRPr lang="zh-CN" altLang="en-US" sz="2400" dirty="0">
              <a:sym typeface="+mn-ea"/>
            </a:endParaRPr>
          </a:p>
          <a:p>
            <a:r>
              <a:rPr lang="zh-CN" altLang="en-US" sz="2800" dirty="0">
                <a:sym typeface="+mn-ea"/>
              </a:rPr>
              <a:t>技能：</a:t>
            </a:r>
          </a:p>
          <a:p>
            <a:pPr lvl="1"/>
            <a:r>
              <a:rPr lang="en-US" altLang="zh-CN" dirty="0">
                <a:solidFill>
                  <a:srgbClr val="C00000"/>
                </a:solidFill>
              </a:rPr>
              <a:t>Web</a:t>
            </a:r>
            <a:r>
              <a:rPr lang="zh-CN" altLang="en-US" dirty="0">
                <a:solidFill>
                  <a:srgbClr val="C00000"/>
                </a:solidFill>
              </a:rPr>
              <a:t>前端知识</a:t>
            </a:r>
          </a:p>
          <a:p>
            <a:pPr lvl="1"/>
            <a:r>
              <a:rPr lang="en-US" altLang="zh-CN" dirty="0" smtClean="0">
                <a:sym typeface="+mn-ea"/>
              </a:rPr>
              <a:t>Node.js/Java/PHP</a:t>
            </a:r>
            <a:endParaRPr lang="zh-CN" altLang="en-US" dirty="0" smtClean="0">
              <a:sym typeface="+mn-ea"/>
            </a:endParaRPr>
          </a:p>
          <a:p>
            <a:pPr lvl="1"/>
            <a:r>
              <a:rPr lang="zh-CN" altLang="en-US" dirty="0" smtClean="0">
                <a:sym typeface="+mn-ea"/>
              </a:rPr>
              <a:t>数据库技术</a:t>
            </a:r>
          </a:p>
          <a:p>
            <a:r>
              <a:rPr lang="zh-CN" altLang="en-US" sz="2800" dirty="0">
                <a:sym typeface="+mn-ea"/>
              </a:rPr>
              <a:t>成果：</a:t>
            </a:r>
          </a:p>
          <a:p>
            <a:pPr lvl="1"/>
            <a:r>
              <a:rPr lang="zh-CN" altLang="en-US" dirty="0">
                <a:sym typeface="+mn-ea"/>
              </a:rPr>
              <a:t>可运行的系统</a:t>
            </a:r>
          </a:p>
          <a:p>
            <a:pPr lvl="1"/>
            <a:endParaRPr lang="zh-CN" altLang="en-US" dirty="0"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系统测试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38810" y="1085850"/>
            <a:ext cx="11106785" cy="5880100"/>
          </a:xfrm>
        </p:spPr>
        <p:txBody>
          <a:bodyPr>
            <a:normAutofit/>
          </a:bodyPr>
          <a:lstStyle/>
          <a:p>
            <a:r>
              <a:rPr lang="zh-CN" altLang="en-US" sz="2800" dirty="0">
                <a:sym typeface="+mn-ea"/>
              </a:rPr>
              <a:t>角色：</a:t>
            </a:r>
          </a:p>
          <a:p>
            <a:pPr lvl="1"/>
            <a:r>
              <a:rPr lang="zh-CN" altLang="en-US" dirty="0">
                <a:sym typeface="+mn-ea"/>
              </a:rPr>
              <a:t>测试工程师</a:t>
            </a:r>
            <a:endParaRPr lang="zh-CN" altLang="en-US" sz="2400" dirty="0">
              <a:sym typeface="+mn-ea"/>
            </a:endParaRPr>
          </a:p>
          <a:p>
            <a:r>
              <a:rPr lang="zh-CN" altLang="en-US" sz="2800" dirty="0">
                <a:sym typeface="+mn-ea"/>
              </a:rPr>
              <a:t>技能：</a:t>
            </a:r>
          </a:p>
          <a:p>
            <a:pPr lvl="1"/>
            <a:r>
              <a:rPr lang="zh-CN" altLang="en-US" dirty="0" smtClean="0"/>
              <a:t>功能测试方法</a:t>
            </a:r>
          </a:p>
          <a:p>
            <a:pPr lvl="1"/>
            <a:r>
              <a:rPr lang="zh-CN" altLang="en-US" dirty="0" smtClean="0">
                <a:sym typeface="+mn-ea"/>
              </a:rPr>
              <a:t>自动化测试方法</a:t>
            </a:r>
          </a:p>
          <a:p>
            <a:pPr lvl="1"/>
            <a:r>
              <a:rPr lang="zh-CN" altLang="en-US" dirty="0" smtClean="0">
                <a:sym typeface="+mn-ea"/>
              </a:rPr>
              <a:t>压力测试方法</a:t>
            </a:r>
          </a:p>
          <a:p>
            <a:r>
              <a:rPr lang="zh-CN" altLang="en-US" sz="2800" dirty="0">
                <a:sym typeface="+mn-ea"/>
              </a:rPr>
              <a:t>成果：</a:t>
            </a:r>
          </a:p>
          <a:p>
            <a:pPr lvl="1"/>
            <a:r>
              <a:rPr lang="zh-CN" altLang="en-US" dirty="0" smtClean="0">
                <a:sym typeface="+mn-ea"/>
              </a:rPr>
              <a:t>测试用例、</a:t>
            </a:r>
            <a:r>
              <a:rPr lang="zh-CN" altLang="en-US" dirty="0">
                <a:sym typeface="+mn-ea"/>
              </a:rPr>
              <a:t>测试</a:t>
            </a:r>
            <a:r>
              <a:rPr lang="zh-CN" altLang="en-US" dirty="0" smtClean="0">
                <a:sym typeface="+mn-ea"/>
              </a:rPr>
              <a:t>报告</a:t>
            </a:r>
            <a:endParaRPr lang="zh-CN" altLang="en-US" dirty="0">
              <a:sym typeface="+mn-ea"/>
            </a:endParaRPr>
          </a:p>
          <a:p>
            <a:pPr lvl="1"/>
            <a:endParaRPr lang="zh-CN" altLang="en-US" dirty="0"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发布</a:t>
            </a:r>
            <a:r>
              <a:rPr lang="en-US" altLang="zh-CN">
                <a:sym typeface="+mn-ea"/>
              </a:rPr>
              <a:t>/</a:t>
            </a:r>
            <a:r>
              <a:rPr lang="zh-CN" altLang="en-US">
                <a:sym typeface="+mn-ea"/>
              </a:rPr>
              <a:t>维护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38810" y="1085850"/>
            <a:ext cx="11106785" cy="5880100"/>
          </a:xfrm>
        </p:spPr>
        <p:txBody>
          <a:bodyPr>
            <a:normAutofit/>
          </a:bodyPr>
          <a:lstStyle/>
          <a:p>
            <a:r>
              <a:rPr lang="zh-CN" altLang="en-US" sz="2800" dirty="0">
                <a:sym typeface="+mn-ea"/>
              </a:rPr>
              <a:t>角色：</a:t>
            </a:r>
          </a:p>
          <a:p>
            <a:pPr lvl="1"/>
            <a:r>
              <a:rPr lang="zh-CN" altLang="en-US" dirty="0">
                <a:sym typeface="+mn-ea"/>
              </a:rPr>
              <a:t>运维工程师</a:t>
            </a:r>
            <a:endParaRPr lang="zh-CN" altLang="en-US" sz="2400" dirty="0">
              <a:sym typeface="+mn-ea"/>
            </a:endParaRPr>
          </a:p>
          <a:p>
            <a:r>
              <a:rPr lang="zh-CN" altLang="en-US" sz="2800" dirty="0">
                <a:sym typeface="+mn-ea"/>
              </a:rPr>
              <a:t>技能：</a:t>
            </a:r>
          </a:p>
          <a:p>
            <a:pPr lvl="1"/>
            <a:r>
              <a:rPr lang="zh-CN" altLang="en-US" dirty="0" smtClean="0"/>
              <a:t>系统集成、部署</a:t>
            </a:r>
          </a:p>
          <a:p>
            <a:pPr lvl="1"/>
            <a:r>
              <a:rPr lang="zh-CN" altLang="en-US" dirty="0" smtClean="0">
                <a:sym typeface="+mn-ea"/>
              </a:rPr>
              <a:t>网络管理</a:t>
            </a:r>
          </a:p>
          <a:p>
            <a:pPr lvl="1"/>
            <a:r>
              <a:rPr lang="zh-CN" altLang="en-US" dirty="0" smtClean="0">
                <a:sym typeface="+mn-ea"/>
              </a:rPr>
              <a:t>数据库管理</a:t>
            </a:r>
          </a:p>
          <a:p>
            <a:r>
              <a:rPr lang="zh-CN" altLang="en-US" sz="2800" dirty="0">
                <a:sym typeface="+mn-ea"/>
              </a:rPr>
              <a:t>成果：</a:t>
            </a:r>
          </a:p>
          <a:p>
            <a:pPr lvl="1"/>
            <a:r>
              <a:rPr lang="zh-CN" altLang="en-US" dirty="0" smtClean="0">
                <a:sym typeface="+mn-ea"/>
              </a:rPr>
              <a:t>系统稳定运行</a:t>
            </a:r>
            <a:endParaRPr lang="zh-CN" altLang="en-US" dirty="0"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Web</a:t>
            </a:r>
            <a:r>
              <a:rPr lang="zh-CN" altLang="en-US"/>
              <a:t>知识体系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1"/>
          </p:nvPr>
        </p:nvSpPr>
        <p:spPr>
          <a:xfrm>
            <a:off x="638895" y="1086137"/>
            <a:ext cx="11106646" cy="4875092"/>
          </a:xfrm>
        </p:spPr>
        <p:txBody>
          <a:bodyPr/>
          <a:lstStyle/>
          <a:p>
            <a:endParaRPr lang="zh-CN" altLang="en-US" smtClean="0">
              <a:sym typeface="+mn-ea"/>
            </a:endParaRPr>
          </a:p>
          <a:p>
            <a:endParaRPr lang="zh-CN" altLang="en-US" smtClean="0">
              <a:sym typeface="+mn-ea"/>
            </a:endParaRPr>
          </a:p>
          <a:p>
            <a:endParaRPr lang="zh-CN" altLang="en-US" smtClean="0">
              <a:sym typeface="+mn-ea"/>
            </a:endParaRPr>
          </a:p>
          <a:p>
            <a:r>
              <a:rPr lang="zh-CN" altLang="en-US" smtClean="0">
                <a:sym typeface="+mn-ea"/>
              </a:rPr>
              <a:t>程序猿的知识体系</a:t>
            </a:r>
            <a:endParaRPr lang="zh-CN" altLang="en-US" dirty="0"/>
          </a:p>
          <a:p>
            <a:endParaRPr lang="zh-CN" altLang="en-US"/>
          </a:p>
        </p:txBody>
      </p:sp>
      <p:pic>
        <p:nvPicPr>
          <p:cNvPr id="6" name="内容占位符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826" y="976630"/>
            <a:ext cx="10090785" cy="219138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5299" y="4087813"/>
            <a:ext cx="1901704" cy="1872670"/>
          </a:xfrm>
          <a:prstGeom prst="rect">
            <a:avLst/>
          </a:prstGeom>
        </p:spPr>
      </p:pic>
      <p:grpSp>
        <p:nvGrpSpPr>
          <p:cNvPr id="21" name="组合 20"/>
          <p:cNvGrpSpPr/>
          <p:nvPr/>
        </p:nvGrpSpPr>
        <p:grpSpPr>
          <a:xfrm>
            <a:off x="5198745" y="3413125"/>
            <a:ext cx="4893945" cy="2730500"/>
            <a:chOff x="8163" y="5087"/>
            <a:chExt cx="7707" cy="4300"/>
          </a:xfrm>
        </p:grpSpPr>
        <p:sp>
          <p:nvSpPr>
            <p:cNvPr id="7" name="矩形 6"/>
            <p:cNvSpPr/>
            <p:nvPr/>
          </p:nvSpPr>
          <p:spPr>
            <a:xfrm>
              <a:off x="8163" y="6438"/>
              <a:ext cx="3144" cy="1776"/>
            </a:xfrm>
            <a:prstGeom prst="rect">
              <a:avLst/>
            </a:prstGeom>
            <a:noFill/>
            <a:ln w="28575" cmpd="sng">
              <a:solidFill>
                <a:schemeClr val="accent1">
                  <a:shade val="5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Web</a:t>
              </a:r>
              <a:r>
                <a:rPr lang="zh-CN" altLang="en-US" sz="200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前端</a:t>
              </a:r>
            </a:p>
            <a:p>
              <a:pPr algn="ctr"/>
              <a:r>
                <a:rPr lang="zh-CN" altLang="en-US" sz="200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（本课程）</a:t>
              </a:r>
            </a:p>
          </p:txBody>
        </p:sp>
        <p:sp>
          <p:nvSpPr>
            <p:cNvPr id="10" name="矩形 9"/>
            <p:cNvSpPr/>
            <p:nvPr/>
          </p:nvSpPr>
          <p:spPr>
            <a:xfrm>
              <a:off x="12698" y="5087"/>
              <a:ext cx="3172" cy="923"/>
            </a:xfrm>
            <a:prstGeom prst="rect">
              <a:avLst/>
            </a:prstGeom>
            <a:noFill/>
            <a:ln w="28575" cmpd="sng">
              <a:solidFill>
                <a:schemeClr val="accent1">
                  <a:shade val="5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Node.js</a:t>
              </a:r>
              <a:endPara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12698" y="6213"/>
              <a:ext cx="3172" cy="923"/>
            </a:xfrm>
            <a:prstGeom prst="rect">
              <a:avLst/>
            </a:prstGeom>
            <a:noFill/>
            <a:ln w="28575" cmpd="sng">
              <a:solidFill>
                <a:schemeClr val="accent1">
                  <a:shade val="5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Java</a:t>
              </a:r>
              <a:endPara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12698" y="7339"/>
              <a:ext cx="3172" cy="923"/>
            </a:xfrm>
            <a:prstGeom prst="rect">
              <a:avLst/>
            </a:prstGeom>
            <a:noFill/>
            <a:ln w="28575" cmpd="sng">
              <a:solidFill>
                <a:schemeClr val="accent1">
                  <a:shade val="5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PHP</a:t>
              </a:r>
              <a:endParaRPr lang="en-US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12698" y="8465"/>
              <a:ext cx="3172" cy="923"/>
            </a:xfrm>
            <a:prstGeom prst="rect">
              <a:avLst/>
            </a:prstGeom>
            <a:noFill/>
            <a:ln w="28575" cmpd="sng">
              <a:solidFill>
                <a:schemeClr val="accent1">
                  <a:shade val="5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...</a:t>
              </a:r>
            </a:p>
          </p:txBody>
        </p:sp>
        <p:cxnSp>
          <p:nvCxnSpPr>
            <p:cNvPr id="16" name="肘形连接符 15"/>
            <p:cNvCxnSpPr>
              <a:stCxn id="7" idx="3"/>
              <a:endCxn id="10" idx="1"/>
            </p:cNvCxnSpPr>
            <p:nvPr/>
          </p:nvCxnSpPr>
          <p:spPr>
            <a:xfrm flipV="1">
              <a:off x="11307" y="5549"/>
              <a:ext cx="1391" cy="1777"/>
            </a:xfrm>
            <a:prstGeom prst="bentConnector3">
              <a:avLst>
                <a:gd name="adj1" fmla="val 50036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肘形连接符 17"/>
            <p:cNvCxnSpPr>
              <a:stCxn id="11" idx="1"/>
              <a:endCxn id="7" idx="3"/>
            </p:cNvCxnSpPr>
            <p:nvPr/>
          </p:nvCxnSpPr>
          <p:spPr>
            <a:xfrm rot="10800000" flipV="1">
              <a:off x="11306" y="6674"/>
              <a:ext cx="1391" cy="651"/>
            </a:xfrm>
            <a:prstGeom prst="bentConnector3">
              <a:avLst>
                <a:gd name="adj1" fmla="val 49964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肘形连接符 18"/>
            <p:cNvCxnSpPr>
              <a:stCxn id="12" idx="1"/>
              <a:endCxn id="7" idx="3"/>
            </p:cNvCxnSpPr>
            <p:nvPr/>
          </p:nvCxnSpPr>
          <p:spPr>
            <a:xfrm rot="10800000">
              <a:off x="11306" y="7325"/>
              <a:ext cx="1391" cy="475"/>
            </a:xfrm>
            <a:prstGeom prst="bentConnector3">
              <a:avLst>
                <a:gd name="adj1" fmla="val 49964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肘形连接符 19"/>
            <p:cNvCxnSpPr>
              <a:stCxn id="13" idx="1"/>
              <a:endCxn id="7" idx="3"/>
            </p:cNvCxnSpPr>
            <p:nvPr/>
          </p:nvCxnSpPr>
          <p:spPr>
            <a:xfrm rot="10800000">
              <a:off x="11306" y="7325"/>
              <a:ext cx="1391" cy="1601"/>
            </a:xfrm>
            <a:prstGeom prst="bentConnector3">
              <a:avLst>
                <a:gd name="adj1" fmla="val 49964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圆角矩形 21"/>
          <p:cNvSpPr/>
          <p:nvPr/>
        </p:nvSpPr>
        <p:spPr>
          <a:xfrm>
            <a:off x="6414135" y="1496060"/>
            <a:ext cx="1574800" cy="730885"/>
          </a:xfrm>
          <a:prstGeom prst="roundRect">
            <a:avLst/>
          </a:prstGeom>
          <a:noFill/>
          <a:ln w="28575" cmpd="sng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圆角矩形 22"/>
          <p:cNvSpPr/>
          <p:nvPr/>
        </p:nvSpPr>
        <p:spPr>
          <a:xfrm>
            <a:off x="4463415" y="1496060"/>
            <a:ext cx="1574800" cy="730885"/>
          </a:xfrm>
          <a:prstGeom prst="roundRect">
            <a:avLst/>
          </a:prstGeom>
          <a:noFill/>
          <a:ln w="28575" cmpd="sng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圆角矩形 23"/>
          <p:cNvSpPr/>
          <p:nvPr/>
        </p:nvSpPr>
        <p:spPr>
          <a:xfrm>
            <a:off x="6414135" y="2226945"/>
            <a:ext cx="1574800" cy="730885"/>
          </a:xfrm>
          <a:prstGeom prst="roundRect">
            <a:avLst/>
          </a:prstGeom>
          <a:noFill/>
          <a:ln w="28575" cmpd="sng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6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8" presetClass="entr" presetSubtype="6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2" grpId="1" animBg="1"/>
      <p:bldP spid="22" grpId="2" bldLvl="0" animBg="1"/>
      <p:bldP spid="23" grpId="0" animBg="1"/>
      <p:bldP spid="23" grpId="1" animBg="1"/>
      <p:bldP spid="23" grpId="2" bldLvl="0" animBg="1"/>
      <p:bldP spid="24" grpId="0" animBg="1"/>
      <p:bldP spid="24" grpId="1" animBg="1"/>
      <p:bldP spid="24" grpId="2" bldLvl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等腰三角形 4"/>
          <p:cNvSpPr/>
          <p:nvPr/>
        </p:nvSpPr>
        <p:spPr>
          <a:xfrm rot="5400000" flipH="1">
            <a:off x="3964912" y="1178694"/>
            <a:ext cx="519307" cy="339036"/>
          </a:xfrm>
          <a:prstGeom prst="triangle">
            <a:avLst/>
          </a:prstGeom>
          <a:solidFill>
            <a:srgbClr val="1B90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18"/>
          <p:cNvSpPr txBox="1"/>
          <p:nvPr/>
        </p:nvSpPr>
        <p:spPr>
          <a:xfrm>
            <a:off x="4651718" y="1086641"/>
            <a:ext cx="2742771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lang="zh-CN" altLang="en-US" sz="2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开发简介</a:t>
            </a:r>
          </a:p>
        </p:txBody>
      </p:sp>
      <p:sp>
        <p:nvSpPr>
          <p:cNvPr id="7" name="文本框 19"/>
          <p:cNvSpPr txBox="1"/>
          <p:nvPr/>
        </p:nvSpPr>
        <p:spPr>
          <a:xfrm>
            <a:off x="4651718" y="2134343"/>
            <a:ext cx="3017567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</a:t>
            </a:r>
            <a:r>
              <a:rPr lang="zh-CN" altLang="en-US" sz="2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站访问过程</a:t>
            </a:r>
          </a:p>
        </p:txBody>
      </p:sp>
      <p:sp>
        <p:nvSpPr>
          <p:cNvPr id="8" name="等腰三角形 7"/>
          <p:cNvSpPr/>
          <p:nvPr/>
        </p:nvSpPr>
        <p:spPr>
          <a:xfrm rot="5400000" flipH="1">
            <a:off x="3964912" y="2226396"/>
            <a:ext cx="519307" cy="339036"/>
          </a:xfrm>
          <a:prstGeom prst="triangle">
            <a:avLst/>
          </a:prstGeom>
          <a:solidFill>
            <a:srgbClr val="93B7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20"/>
          <p:cNvSpPr txBox="1"/>
          <p:nvPr/>
        </p:nvSpPr>
        <p:spPr>
          <a:xfrm>
            <a:off x="4651718" y="4283836"/>
            <a:ext cx="3385798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lang="zh-CN" altLang="en-US" sz="2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系统开发过程</a:t>
            </a:r>
          </a:p>
        </p:txBody>
      </p:sp>
      <p:sp>
        <p:nvSpPr>
          <p:cNvPr id="10" name="等腰三角形 9"/>
          <p:cNvSpPr/>
          <p:nvPr/>
        </p:nvSpPr>
        <p:spPr>
          <a:xfrm rot="5400000" flipH="1">
            <a:off x="3964912" y="4375888"/>
            <a:ext cx="519307" cy="339036"/>
          </a:xfrm>
          <a:prstGeom prst="triangle">
            <a:avLst/>
          </a:prstGeom>
          <a:solidFill>
            <a:srgbClr val="55C1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21"/>
          <p:cNvSpPr txBox="1"/>
          <p:nvPr/>
        </p:nvSpPr>
        <p:spPr>
          <a:xfrm>
            <a:off x="4651717" y="5249490"/>
            <a:ext cx="3561616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课程目标及学习方法</a:t>
            </a:r>
          </a:p>
        </p:txBody>
      </p:sp>
      <p:sp>
        <p:nvSpPr>
          <p:cNvPr id="12" name="等腰三角形 11"/>
          <p:cNvSpPr/>
          <p:nvPr/>
        </p:nvSpPr>
        <p:spPr>
          <a:xfrm rot="5400000" flipH="1">
            <a:off x="3964912" y="5341542"/>
            <a:ext cx="519307" cy="339036"/>
          </a:xfrm>
          <a:prstGeom prst="triangle">
            <a:avLst/>
          </a:prstGeom>
          <a:solidFill>
            <a:srgbClr val="FDCD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7"/>
          <p:cNvSpPr txBox="1"/>
          <p:nvPr/>
        </p:nvSpPr>
        <p:spPr>
          <a:xfrm>
            <a:off x="4663438" y="3245153"/>
            <a:ext cx="3561616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lang="zh-CN" altLang="en-US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应用领域</a:t>
            </a:r>
          </a:p>
        </p:txBody>
      </p:sp>
      <p:sp>
        <p:nvSpPr>
          <p:cNvPr id="14" name="等腰三角形 13"/>
          <p:cNvSpPr/>
          <p:nvPr/>
        </p:nvSpPr>
        <p:spPr>
          <a:xfrm rot="5400000" flipH="1">
            <a:off x="3976634" y="3337205"/>
            <a:ext cx="519307" cy="339036"/>
          </a:xfrm>
          <a:prstGeom prst="triangle">
            <a:avLst/>
          </a:prstGeom>
          <a:solidFill>
            <a:srgbClr val="FDCD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-54001" y="-27162"/>
            <a:ext cx="2708249" cy="6914070"/>
            <a:chOff x="2288" y="45"/>
            <a:chExt cx="4266" cy="10800"/>
          </a:xfrm>
        </p:grpSpPr>
        <p:sp>
          <p:nvSpPr>
            <p:cNvPr id="3" name="矩形 2"/>
            <p:cNvSpPr/>
            <p:nvPr/>
          </p:nvSpPr>
          <p:spPr>
            <a:xfrm>
              <a:off x="2288" y="45"/>
              <a:ext cx="4266" cy="10800"/>
            </a:xfrm>
            <a:prstGeom prst="rect">
              <a:avLst/>
            </a:prstGeom>
            <a:solidFill>
              <a:srgbClr val="1B9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3557" y="2413"/>
              <a:ext cx="1332" cy="47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本节内容</a:t>
              </a: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1893293" y="2792745"/>
            <a:ext cx="465294" cy="469990"/>
            <a:chOff x="2099842" y="1975504"/>
            <a:chExt cx="823123" cy="831130"/>
          </a:xfrm>
          <a:solidFill>
            <a:schemeClr val="bg1"/>
          </a:solidFill>
        </p:grpSpPr>
        <p:sp>
          <p:nvSpPr>
            <p:cNvPr id="15" name="等腰三角形 14"/>
            <p:cNvSpPr/>
            <p:nvPr/>
          </p:nvSpPr>
          <p:spPr>
            <a:xfrm rot="19813541" flipH="1">
              <a:off x="2099842" y="1975504"/>
              <a:ext cx="443524" cy="38608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等腰三角形 15"/>
            <p:cNvSpPr/>
            <p:nvPr/>
          </p:nvSpPr>
          <p:spPr>
            <a:xfrm rot="19813541" flipH="1">
              <a:off x="2099844" y="2420553"/>
              <a:ext cx="443524" cy="38608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等腰三角形 25"/>
            <p:cNvSpPr/>
            <p:nvPr/>
          </p:nvSpPr>
          <p:spPr>
            <a:xfrm rot="19813541" flipH="1">
              <a:off x="2479441" y="2198028"/>
              <a:ext cx="443524" cy="38608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6795" y="869950"/>
            <a:ext cx="4340225" cy="53047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课程目标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38895" y="1086137"/>
            <a:ext cx="11106646" cy="4875092"/>
          </a:xfrm>
        </p:spPr>
        <p:txBody>
          <a:bodyPr/>
          <a:lstStyle/>
          <a:p>
            <a:r>
              <a:rPr lang="zh-CN" altLang="en-US" dirty="0" smtClean="0">
                <a:sym typeface="+mn-ea"/>
              </a:rPr>
              <a:t>掌握 </a:t>
            </a:r>
            <a:r>
              <a:rPr dirty="0" smtClean="0">
                <a:solidFill>
                  <a:srgbClr val="FF0000"/>
                </a:solidFill>
                <a:sym typeface="+mn-ea"/>
              </a:rPr>
              <a:t>HTML</a:t>
            </a:r>
            <a:r>
              <a:rPr lang="zh-CN" altLang="en-US" dirty="0">
                <a:solidFill>
                  <a:srgbClr val="FF0000"/>
                </a:solidFill>
                <a:sym typeface="+mn-ea"/>
              </a:rPr>
              <a:t>、</a:t>
            </a:r>
            <a:r>
              <a:rPr dirty="0" smtClean="0">
                <a:solidFill>
                  <a:srgbClr val="FF0000"/>
                </a:solidFill>
                <a:sym typeface="+mn-ea"/>
              </a:rPr>
              <a:t>CSS </a:t>
            </a:r>
            <a:r>
              <a:rPr lang="zh-CN" altLang="en-US" dirty="0" smtClean="0">
                <a:sym typeface="+mn-ea"/>
              </a:rPr>
              <a:t>语言</a:t>
            </a:r>
            <a:endParaRPr lang="zh-CN" altLang="en-US" dirty="0"/>
          </a:p>
          <a:p>
            <a:r>
              <a:rPr lang="zh-CN" altLang="en-US" dirty="0">
                <a:sym typeface="+mn-ea"/>
              </a:rPr>
              <a:t>能够构建内容丰富、界面美观</a:t>
            </a:r>
            <a:r>
              <a:rPr lang="zh-CN" altLang="en-US" dirty="0" smtClean="0">
                <a:sym typeface="+mn-ea"/>
              </a:rPr>
              <a:t>的 </a:t>
            </a:r>
            <a:r>
              <a:rPr dirty="0" smtClean="0">
                <a:solidFill>
                  <a:srgbClr val="FF0000"/>
                </a:solidFill>
                <a:sym typeface="+mn-ea"/>
              </a:rPr>
              <a:t>Web</a:t>
            </a:r>
            <a:r>
              <a:rPr lang="zh-CN" altLang="en-US" dirty="0" smtClean="0">
                <a:solidFill>
                  <a:srgbClr val="FF0000"/>
                </a:solidFill>
                <a:sym typeface="+mn-ea"/>
              </a:rPr>
              <a:t>页面</a:t>
            </a:r>
          </a:p>
          <a:p>
            <a:r>
              <a:rPr lang="zh-CN" altLang="en-US" dirty="0">
                <a:sym typeface="+mn-ea"/>
              </a:rPr>
              <a:t>掌握相关</a:t>
            </a:r>
            <a:r>
              <a:rPr lang="zh-CN" altLang="en-US" dirty="0">
                <a:solidFill>
                  <a:srgbClr val="FF0000"/>
                </a:solidFill>
                <a:sym typeface="+mn-ea"/>
              </a:rPr>
              <a:t>开发、调试</a:t>
            </a:r>
            <a:r>
              <a:rPr lang="zh-CN" altLang="en-US" dirty="0">
                <a:sym typeface="+mn-ea"/>
              </a:rPr>
              <a:t>工具的使用方法</a:t>
            </a:r>
          </a:p>
          <a:p>
            <a:r>
              <a:rPr lang="zh-CN" altLang="en-US" dirty="0">
                <a:sym typeface="+mn-ea"/>
              </a:rPr>
              <a:t>为</a:t>
            </a:r>
            <a:r>
              <a:rPr lang="zh-CN" altLang="en-US" dirty="0" smtClean="0">
                <a:sym typeface="+mn-ea"/>
              </a:rPr>
              <a:t>后续 </a:t>
            </a:r>
            <a:r>
              <a:rPr dirty="0" smtClean="0">
                <a:sym typeface="+mn-ea"/>
              </a:rPr>
              <a:t>JavaScript</a:t>
            </a:r>
            <a:r>
              <a:rPr lang="zh-CN" altLang="en-US" dirty="0" smtClean="0">
                <a:sym typeface="+mn-ea"/>
              </a:rPr>
              <a:t>、</a:t>
            </a:r>
            <a:r>
              <a:rPr lang="en-US" altLang="zh-CN" dirty="0" smtClean="0"/>
              <a:t>Node.js </a:t>
            </a:r>
            <a:r>
              <a:rPr lang="zh-CN" altLang="en-US" dirty="0" smtClean="0"/>
              <a:t>和 </a:t>
            </a:r>
            <a:r>
              <a:rPr lang="en-US" altLang="zh-CN" dirty="0" smtClean="0"/>
              <a:t>Java</a:t>
            </a:r>
            <a:endParaRPr dirty="0">
              <a:sym typeface="+mn-ea"/>
            </a:endParaRPr>
          </a:p>
          <a:p>
            <a:pPr marL="0" indent="0">
              <a:buNone/>
            </a:pPr>
            <a:r>
              <a:rPr lang="zh-CN" altLang="en-US" dirty="0">
                <a:sym typeface="+mn-ea"/>
              </a:rPr>
              <a:t>    等课程打下</a:t>
            </a:r>
            <a:r>
              <a:rPr lang="zh-CN" altLang="en-US" dirty="0">
                <a:solidFill>
                  <a:srgbClr val="FF0000"/>
                </a:solidFill>
                <a:sym typeface="+mn-ea"/>
              </a:rPr>
              <a:t>基础</a:t>
            </a:r>
            <a:endParaRPr lang="zh-CN" altLang="en-US" dirty="0"/>
          </a:p>
          <a:p>
            <a:pPr marL="0" indent="0">
              <a:buNone/>
            </a:pP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学习方法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38895" y="1086137"/>
            <a:ext cx="11106646" cy="4875092"/>
          </a:xfrm>
        </p:spPr>
        <p:txBody>
          <a:bodyPr/>
          <a:lstStyle/>
          <a:p>
            <a:r>
              <a:rPr lang="zh-CN" altLang="en-US"/>
              <a:t>预习、复习</a:t>
            </a:r>
          </a:p>
          <a:p>
            <a:r>
              <a:rPr lang="zh-CN" altLang="en-US"/>
              <a:t>挖掘知识点深度</a:t>
            </a:r>
          </a:p>
          <a:p>
            <a:pPr marL="0" indent="0">
              <a:buNone/>
            </a:pPr>
            <a:endParaRPr lang="zh-CN" altLang="en-US"/>
          </a:p>
        </p:txBody>
      </p:sp>
      <p:grpSp>
        <p:nvGrpSpPr>
          <p:cNvPr id="4" name="组合 3"/>
          <p:cNvGrpSpPr/>
          <p:nvPr/>
        </p:nvGrpSpPr>
        <p:grpSpPr>
          <a:xfrm>
            <a:off x="1906796" y="2984478"/>
            <a:ext cx="8408006" cy="1937825"/>
            <a:chOff x="6425" y="4266"/>
            <a:chExt cx="9639" cy="1803"/>
          </a:xfrm>
        </p:grpSpPr>
        <p:grpSp>
          <p:nvGrpSpPr>
            <p:cNvPr id="6" name="组合 5"/>
            <p:cNvGrpSpPr/>
            <p:nvPr/>
          </p:nvGrpSpPr>
          <p:grpSpPr>
            <a:xfrm>
              <a:off x="6425" y="4266"/>
              <a:ext cx="3677" cy="1803"/>
              <a:chOff x="1913979" y="400715"/>
              <a:chExt cx="2122592" cy="849037"/>
            </a:xfrm>
          </p:grpSpPr>
          <p:sp>
            <p:nvSpPr>
              <p:cNvPr id="13" name="燕尾形 12"/>
              <p:cNvSpPr/>
              <p:nvPr/>
            </p:nvSpPr>
            <p:spPr>
              <a:xfrm>
                <a:off x="1913979" y="400715"/>
                <a:ext cx="2122592" cy="849037"/>
              </a:xfrm>
              <a:prstGeom prst="chevron">
                <a:avLst/>
              </a:prstGeom>
              <a:solidFill>
                <a:srgbClr val="99FF66"/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4" name="燕尾形 6"/>
              <p:cNvSpPr/>
              <p:nvPr/>
            </p:nvSpPr>
            <p:spPr>
              <a:xfrm>
                <a:off x="2441454" y="400715"/>
                <a:ext cx="1273555" cy="849037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80010" tIns="26670" rIns="26670" bIns="26670" numCol="1" spcCol="1270" anchor="ctr" anchorCtr="0">
                <a:noAutofit/>
              </a:bodyPr>
              <a:lstStyle/>
              <a:p>
                <a:pPr lvl="0" algn="ctr" defTabSz="8890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zh-CN" altLang="en-US" sz="2400" kern="1200" dirty="0" smtClean="0">
                    <a:solidFill>
                      <a:srgbClr val="CC006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学习理论</a:t>
                </a:r>
              </a:p>
            </p:txBody>
          </p:sp>
        </p:grpSp>
        <p:grpSp>
          <p:nvGrpSpPr>
            <p:cNvPr id="7" name="组合 6"/>
            <p:cNvGrpSpPr/>
            <p:nvPr/>
          </p:nvGrpSpPr>
          <p:grpSpPr>
            <a:xfrm>
              <a:off x="9434" y="4266"/>
              <a:ext cx="3677" cy="1803"/>
              <a:chOff x="3824313" y="400715"/>
              <a:chExt cx="2122592" cy="849037"/>
            </a:xfrm>
          </p:grpSpPr>
          <p:sp>
            <p:nvSpPr>
              <p:cNvPr id="11" name="燕尾形 10"/>
              <p:cNvSpPr/>
              <p:nvPr/>
            </p:nvSpPr>
            <p:spPr>
              <a:xfrm>
                <a:off x="3824313" y="400715"/>
                <a:ext cx="2122592" cy="849037"/>
              </a:xfrm>
              <a:prstGeom prst="chevron">
                <a:avLst/>
              </a:prstGeom>
              <a:solidFill>
                <a:srgbClr val="99FF33"/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2" name="燕尾形 8"/>
              <p:cNvSpPr/>
              <p:nvPr/>
            </p:nvSpPr>
            <p:spPr>
              <a:xfrm>
                <a:off x="4351788" y="400715"/>
                <a:ext cx="1273555" cy="849037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80010" tIns="26670" rIns="26670" bIns="26670" numCol="1" spcCol="1270" anchor="ctr" anchorCtr="0">
                <a:noAutofit/>
              </a:bodyPr>
              <a:lstStyle/>
              <a:p>
                <a:pPr lvl="0" algn="ctr" defTabSz="8890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zh-CN" altLang="en-US" sz="2400" kern="1200" dirty="0" smtClean="0">
                    <a:solidFill>
                      <a:srgbClr val="FF006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勤于动手</a:t>
                </a:r>
              </a:p>
            </p:txBody>
          </p:sp>
        </p:grpSp>
        <p:grpSp>
          <p:nvGrpSpPr>
            <p:cNvPr id="8" name="组合 7"/>
            <p:cNvGrpSpPr/>
            <p:nvPr/>
          </p:nvGrpSpPr>
          <p:grpSpPr>
            <a:xfrm>
              <a:off x="12442" y="4266"/>
              <a:ext cx="3622" cy="1803"/>
              <a:chOff x="5734646" y="400715"/>
              <a:chExt cx="2122592" cy="849037"/>
            </a:xfrm>
          </p:grpSpPr>
          <p:sp>
            <p:nvSpPr>
              <p:cNvPr id="9" name="燕尾形 8"/>
              <p:cNvSpPr/>
              <p:nvPr/>
            </p:nvSpPr>
            <p:spPr>
              <a:xfrm>
                <a:off x="5734646" y="400715"/>
                <a:ext cx="2122592" cy="849037"/>
              </a:xfrm>
              <a:prstGeom prst="chevron">
                <a:avLst/>
              </a:prstGeom>
              <a:solidFill>
                <a:srgbClr val="99CC00"/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0" name="燕尾形 10"/>
              <p:cNvSpPr/>
              <p:nvPr/>
            </p:nvSpPr>
            <p:spPr>
              <a:xfrm>
                <a:off x="6263682" y="400715"/>
                <a:ext cx="1273555" cy="849037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80010" tIns="26670" rIns="26670" bIns="26670" numCol="1" spcCol="1270" anchor="ctr" anchorCtr="0">
                <a:noAutofit/>
              </a:bodyPr>
              <a:lstStyle/>
              <a:p>
                <a:pPr lvl="0" algn="ctr" defTabSz="8890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zh-CN" altLang="en-US" sz="2400" kern="1200" dirty="0" smtClean="0">
                    <a:solidFill>
                      <a:srgbClr val="FF006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掌握工具</a:t>
                </a: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互联网</a:t>
            </a:r>
          </a:p>
        </p:txBody>
      </p:sp>
      <p:pic>
        <p:nvPicPr>
          <p:cNvPr id="1026" name="Picture 2" descr="D:\工作_师大\2015-2016-2\素材\b516.jpg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235" y="1085850"/>
            <a:ext cx="6894195" cy="4874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/>
          <p:cNvSpPr txBox="1"/>
          <p:nvPr/>
        </p:nvSpPr>
        <p:spPr>
          <a:xfrm>
            <a:off x="7913370" y="2535555"/>
            <a:ext cx="3769995" cy="1383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28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平均每分钟中国互联网上发生了什么？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学习工具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参考教程</a:t>
            </a:r>
          </a:p>
          <a:p>
            <a:pPr lvl="1"/>
            <a:r>
              <a:rPr lang="zh-CN" altLang="en-US" sz="2400" dirty="0">
                <a:solidFill>
                  <a:srgbClr val="C00000"/>
                </a:solidFill>
                <a:sym typeface="+mn-ea"/>
              </a:rPr>
              <a:t>w3school</a:t>
            </a:r>
            <a:r>
              <a:rPr lang="zh-CN" altLang="en-US" sz="2400" dirty="0" smtClean="0">
                <a:sym typeface="+mn-ea"/>
              </a:rPr>
              <a:t>参考手册： </a:t>
            </a:r>
            <a:r>
              <a:rPr sz="2400" dirty="0" smtClean="0">
                <a:sym typeface="+mn-ea"/>
              </a:rPr>
              <a:t>http://www.w3school.com.cn/</a:t>
            </a:r>
          </a:p>
          <a:p>
            <a:pPr lvl="1"/>
            <a:r>
              <a:rPr lang="zh-CN" altLang="en-US" sz="2400" dirty="0" smtClean="0">
                <a:sym typeface="+mn-ea"/>
              </a:rPr>
              <a:t>现成网站</a:t>
            </a:r>
          </a:p>
          <a:p>
            <a:r>
              <a:rPr lang="zh-CN" altLang="en-US" dirty="0"/>
              <a:t>开发工具</a:t>
            </a:r>
          </a:p>
          <a:p>
            <a:pPr lvl="1"/>
            <a:r>
              <a:rPr dirty="0"/>
              <a:t>Web</a:t>
            </a:r>
            <a:r>
              <a:rPr lang="zh-CN" altLang="en-US" dirty="0"/>
              <a:t>浏览器</a:t>
            </a:r>
            <a:r>
              <a:rPr lang="zh-CN" altLang="en-US" dirty="0" smtClean="0"/>
              <a:t>：</a:t>
            </a:r>
            <a:r>
              <a:rPr lang="en-US" altLang="zh-CN" dirty="0">
                <a:solidFill>
                  <a:srgbClr val="C00000"/>
                </a:solidFill>
              </a:rPr>
              <a:t>Chrome</a:t>
            </a:r>
            <a:r>
              <a:rPr lang="zh-CN" altLang="en-US" dirty="0" smtClean="0"/>
              <a:t>、</a:t>
            </a:r>
            <a:r>
              <a:rPr lang="en-US" altLang="zh-CN" dirty="0" err="1" smtClean="0"/>
              <a:t>FireFox</a:t>
            </a:r>
            <a:r>
              <a:rPr lang="zh-CN" altLang="en-US" dirty="0" smtClean="0"/>
              <a:t>、</a:t>
            </a:r>
            <a:r>
              <a:rPr dirty="0"/>
              <a:t>IE9+</a:t>
            </a:r>
            <a:r>
              <a:rPr lang="zh-CN" dirty="0"/>
              <a:t>、</a:t>
            </a:r>
            <a:r>
              <a:rPr lang="en-US" altLang="zh-CN" dirty="0"/>
              <a:t>...</a:t>
            </a:r>
          </a:p>
          <a:p>
            <a:pPr lvl="1"/>
            <a:r>
              <a:rPr lang="zh-CN" dirty="0"/>
              <a:t>编辑器</a:t>
            </a:r>
            <a:r>
              <a:rPr lang="zh-CN" dirty="0" smtClean="0"/>
              <a:t>：</a:t>
            </a:r>
            <a:r>
              <a:rPr lang="en-US" altLang="zh-CN" dirty="0">
                <a:solidFill>
                  <a:srgbClr val="C00000"/>
                </a:solidFill>
              </a:rPr>
              <a:t>S</a:t>
            </a:r>
            <a:r>
              <a:rPr lang="zh-CN" altLang="en-US" dirty="0" smtClean="0">
                <a:solidFill>
                  <a:srgbClr val="C00000"/>
                </a:solidFill>
              </a:rPr>
              <a:t>ublime </a:t>
            </a:r>
            <a:r>
              <a:rPr lang="zh-CN" altLang="en-US" dirty="0">
                <a:solidFill>
                  <a:srgbClr val="C00000"/>
                </a:solidFill>
              </a:rPr>
              <a:t>Text</a:t>
            </a:r>
            <a:r>
              <a:rPr lang="zh-CN" altLang="en-US" dirty="0"/>
              <a:t>、</a:t>
            </a:r>
            <a:r>
              <a:rPr lang="en-US" altLang="zh-CN" dirty="0" err="1"/>
              <a:t>WebStorm</a:t>
            </a:r>
            <a:r>
              <a:rPr lang="zh-CN" altLang="en-US" dirty="0"/>
              <a:t>、</a:t>
            </a:r>
            <a:r>
              <a:rPr lang="en-US" altLang="zh-CN" dirty="0" err="1"/>
              <a:t>HBuilder</a:t>
            </a:r>
            <a:r>
              <a:rPr lang="zh-CN" altLang="en-US" dirty="0"/>
              <a:t>、</a:t>
            </a:r>
            <a:r>
              <a:rPr lang="en-US" altLang="zh-CN" dirty="0"/>
              <a:t>...</a:t>
            </a:r>
          </a:p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网络资源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38810" y="1085850"/>
            <a:ext cx="11106785" cy="5690235"/>
          </a:xfrm>
        </p:spPr>
        <p:txBody>
          <a:bodyPr>
            <a:normAutofit/>
          </a:bodyPr>
          <a:lstStyle/>
          <a:p>
            <a:r>
              <a:rPr lang="zh-CN" altLang="en-US" dirty="0"/>
              <a:t>在线教育</a:t>
            </a:r>
          </a:p>
          <a:p>
            <a:pPr lvl="1"/>
            <a:r>
              <a:rPr lang="zh-CN" altLang="en-US" sz="2400" dirty="0" smtClean="0">
                <a:sym typeface="+mn-ea"/>
              </a:rPr>
              <a:t>雪梨教育   </a:t>
            </a:r>
            <a:r>
              <a:rPr sz="2400" dirty="0" smtClean="0">
                <a:sym typeface="+mn-ea"/>
                <a:hlinkClick r:id="rId2"/>
              </a:rPr>
              <a:t>http://www.edu2act.cn/</a:t>
            </a:r>
            <a:endParaRPr sz="2400" dirty="0" smtClean="0">
              <a:sym typeface="+mn-ea"/>
            </a:endParaRPr>
          </a:p>
          <a:p>
            <a:pPr lvl="1"/>
            <a:r>
              <a:rPr lang="zh-CN" altLang="en-US" dirty="0" smtClean="0">
                <a:sym typeface="+mn-ea"/>
              </a:rPr>
              <a:t>慕课网      </a:t>
            </a:r>
            <a:r>
              <a:rPr lang="zh-CN" altLang="en-US" u="sng" dirty="0">
                <a:solidFill>
                  <a:srgbClr val="0000FF"/>
                </a:solidFill>
                <a:sym typeface="+mn-ea"/>
              </a:rPr>
              <a:t>http://www.imooc.com/</a:t>
            </a:r>
            <a:endParaRPr u="sng" dirty="0">
              <a:solidFill>
                <a:srgbClr val="0000FF"/>
              </a:solidFill>
              <a:sym typeface="+mn-ea"/>
            </a:endParaRPr>
          </a:p>
          <a:p>
            <a:pPr lvl="1"/>
            <a:r>
              <a:rPr lang="zh-CN" altLang="en-US" dirty="0" smtClean="0">
                <a:sym typeface="+mn-ea"/>
              </a:rPr>
              <a:t>腾讯课堂  </a:t>
            </a:r>
            <a:r>
              <a:rPr lang="zh-CN" altLang="en-US" dirty="0" smtClean="0">
                <a:sym typeface="+mn-ea"/>
                <a:hlinkClick r:id="rId3" action="ppaction://hlinkfile"/>
              </a:rPr>
              <a:t> </a:t>
            </a:r>
            <a:r>
              <a:rPr lang="zh-CN" altLang="en-US" u="sng" dirty="0">
                <a:solidFill>
                  <a:srgbClr val="0000FF"/>
                </a:solidFill>
                <a:sym typeface="+mn-ea"/>
                <a:hlinkClick r:id="rId3" action="ppaction://hlinkfile"/>
              </a:rPr>
              <a:t>https://ke.qq.com/</a:t>
            </a:r>
            <a:endParaRPr lang="zh-CN" altLang="en-US" u="sng" dirty="0">
              <a:solidFill>
                <a:srgbClr val="0000FF"/>
              </a:solidFill>
              <a:sym typeface="+mn-ea"/>
            </a:endParaRPr>
          </a:p>
          <a:p>
            <a:r>
              <a:rPr lang="zh-CN" altLang="en-US" dirty="0"/>
              <a:t>交流平台</a:t>
            </a:r>
          </a:p>
          <a:p>
            <a:pPr lvl="1"/>
            <a:r>
              <a:rPr lang="zh-CN" altLang="en-US" dirty="0">
                <a:sym typeface="+mn-ea"/>
              </a:rPr>
              <a:t>segmentfault  </a:t>
            </a:r>
            <a:r>
              <a:rPr lang="zh-CN" altLang="en-US" dirty="0">
                <a:hlinkClick r:id="rId4" action="ppaction://hlinkfile"/>
              </a:rPr>
              <a:t>https://segmentfault.com/</a:t>
            </a:r>
            <a:endParaRPr lang="zh-CN" altLang="en-US" dirty="0"/>
          </a:p>
          <a:p>
            <a:r>
              <a:rPr lang="zh-CN" altLang="en-US" dirty="0" smtClean="0"/>
              <a:t>代码托管</a:t>
            </a:r>
            <a:endParaRPr lang="zh-CN" altLang="en-US" dirty="0"/>
          </a:p>
          <a:p>
            <a:pPr lvl="1"/>
            <a:r>
              <a:rPr lang="en-US" altLang="zh-CN" dirty="0" err="1" smtClean="0"/>
              <a:t>GitHub</a:t>
            </a:r>
            <a:r>
              <a:rPr lang="zh-CN" altLang="en-US" dirty="0" smtClean="0"/>
              <a:t>  </a:t>
            </a:r>
            <a:r>
              <a:rPr lang="zh-CN" altLang="en-US" dirty="0" smtClean="0">
                <a:hlinkClick r:id="rId5" action="ppaction://hlinkfile"/>
              </a:rPr>
              <a:t>https</a:t>
            </a:r>
            <a:r>
              <a:rPr lang="zh-CN" altLang="en-US" dirty="0">
                <a:hlinkClick r:id="rId5" action="ppaction://hlinkfile"/>
              </a:rPr>
              <a:t>:</a:t>
            </a:r>
            <a:r>
              <a:rPr lang="zh-CN" altLang="en-US" dirty="0" smtClean="0">
                <a:hlinkClick r:id="rId5" action="ppaction://hlinkfile"/>
              </a:rPr>
              <a:t>//</a:t>
            </a:r>
            <a:r>
              <a:rPr lang="en-US" altLang="zh-CN" dirty="0" err="1" smtClean="0">
                <a:hlinkClick r:id="rId5" action="ppaction://hlinkfile"/>
              </a:rPr>
              <a:t>github</a:t>
            </a:r>
            <a:r>
              <a:rPr lang="zh-CN" altLang="en-US" dirty="0" smtClean="0">
                <a:hlinkClick r:id="rId5" action="ppaction://hlinkfile"/>
              </a:rPr>
              <a:t>.</a:t>
            </a:r>
            <a:r>
              <a:rPr lang="zh-CN" altLang="en-US" dirty="0">
                <a:hlinkClick r:id="rId5" action="ppaction://hlinkfile"/>
              </a:rPr>
              <a:t>com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课程考核</a:t>
            </a:r>
          </a:p>
        </p:txBody>
      </p:sp>
      <p:graphicFrame>
        <p:nvGraphicFramePr>
          <p:cNvPr id="7" name="内容占位符 6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338629348"/>
              </p:ext>
            </p:extLst>
          </p:nvPr>
        </p:nvGraphicFramePr>
        <p:xfrm>
          <a:off x="638895" y="1086137"/>
          <a:ext cx="11106646" cy="48750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本章小结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38810" y="1085850"/>
            <a:ext cx="11106785" cy="5177155"/>
          </a:xfrm>
        </p:spPr>
        <p:txBody>
          <a:bodyPr>
            <a:normAutofit/>
          </a:bodyPr>
          <a:lstStyle/>
          <a:p>
            <a:r>
              <a:rPr lang="zh-CN" altLang="en-US" dirty="0">
                <a:sym typeface="+mn-ea"/>
              </a:rPr>
              <a:t>什么</a:t>
            </a:r>
            <a:r>
              <a:rPr lang="zh-CN" altLang="en-US" dirty="0" smtClean="0">
                <a:sym typeface="+mn-ea"/>
              </a:rPr>
              <a:t>是</a:t>
            </a:r>
            <a:r>
              <a:rPr dirty="0" smtClean="0">
                <a:sym typeface="+mn-ea"/>
              </a:rPr>
              <a:t>Web</a:t>
            </a:r>
            <a:r>
              <a:rPr lang="zh-CN" altLang="en-US" dirty="0">
                <a:sym typeface="+mn-ea"/>
              </a:rPr>
              <a:t>开发</a:t>
            </a:r>
          </a:p>
          <a:p>
            <a:r>
              <a:rPr dirty="0">
                <a:sym typeface="+mn-ea"/>
              </a:rPr>
              <a:t>Web</a:t>
            </a:r>
            <a:r>
              <a:rPr lang="zh-CN" altLang="en-US" dirty="0">
                <a:sym typeface="+mn-ea"/>
              </a:rPr>
              <a:t>开发相关概念</a:t>
            </a:r>
            <a:endParaRPr dirty="0">
              <a:sym typeface="+mn-ea"/>
            </a:endParaRPr>
          </a:p>
          <a:p>
            <a:r>
              <a:rPr dirty="0">
                <a:sym typeface="+mn-ea"/>
              </a:rPr>
              <a:t>Web</a:t>
            </a:r>
            <a:r>
              <a:rPr lang="zh-CN" altLang="en-US" dirty="0">
                <a:sym typeface="+mn-ea"/>
              </a:rPr>
              <a:t>浏览器、</a:t>
            </a:r>
            <a:r>
              <a:rPr dirty="0">
                <a:sym typeface="+mn-ea"/>
              </a:rPr>
              <a:t>Web</a:t>
            </a:r>
            <a:r>
              <a:rPr lang="zh-CN" altLang="en-US" dirty="0">
                <a:sym typeface="+mn-ea"/>
              </a:rPr>
              <a:t>服务器、</a:t>
            </a:r>
            <a:r>
              <a:rPr dirty="0" smtClean="0">
                <a:sym typeface="+mn-ea"/>
              </a:rPr>
              <a:t>URL</a:t>
            </a:r>
            <a:endParaRPr lang="zh-CN" altLang="en-US" dirty="0">
              <a:sym typeface="+mn-ea"/>
            </a:endParaRPr>
          </a:p>
          <a:p>
            <a:r>
              <a:rPr dirty="0">
                <a:sym typeface="+mn-ea"/>
              </a:rPr>
              <a:t>B/S</a:t>
            </a:r>
            <a:r>
              <a:rPr lang="zh-CN" altLang="en-US" dirty="0">
                <a:sym typeface="+mn-ea"/>
              </a:rPr>
              <a:t>、</a:t>
            </a:r>
            <a:r>
              <a:rPr dirty="0" smtClean="0">
                <a:sym typeface="+mn-ea"/>
              </a:rPr>
              <a:t>C/S</a:t>
            </a:r>
            <a:r>
              <a:rPr lang="zh-CN" altLang="en-US" dirty="0" smtClean="0">
                <a:sym typeface="+mn-ea"/>
              </a:rPr>
              <a:t>架构</a:t>
            </a:r>
            <a:r>
              <a:rPr lang="zh-CN" altLang="en-US" dirty="0">
                <a:sym typeface="+mn-ea"/>
              </a:rPr>
              <a:t>模式</a:t>
            </a:r>
          </a:p>
          <a:p>
            <a:r>
              <a:rPr dirty="0">
                <a:sym typeface="+mn-ea"/>
              </a:rPr>
              <a:t>Web</a:t>
            </a:r>
            <a:r>
              <a:rPr lang="zh-CN" altLang="en-US" dirty="0">
                <a:sym typeface="+mn-ea"/>
              </a:rPr>
              <a:t>应用领域</a:t>
            </a:r>
          </a:p>
          <a:p>
            <a:r>
              <a:rPr dirty="0" smtClean="0">
                <a:sym typeface="+mn-ea"/>
              </a:rPr>
              <a:t>B/S</a:t>
            </a:r>
            <a:r>
              <a:rPr lang="zh-CN" altLang="en-US" dirty="0" smtClean="0">
                <a:sym typeface="+mn-ea"/>
              </a:rPr>
              <a:t>应用</a:t>
            </a:r>
            <a:r>
              <a:rPr lang="zh-CN" altLang="en-US" dirty="0">
                <a:sym typeface="+mn-ea"/>
              </a:rPr>
              <a:t>开发过程</a:t>
            </a:r>
          </a:p>
          <a:p>
            <a:r>
              <a:rPr lang="zh-CN" altLang="en-US" dirty="0">
                <a:sym typeface="+mn-ea"/>
              </a:rPr>
              <a:t>课程目标、学习方法</a:t>
            </a:r>
          </a:p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1349"/>
            <a:ext cx="12158986" cy="6856571"/>
          </a:xfrm>
          <a:prstGeom prst="rect">
            <a:avLst/>
          </a:prstGeom>
          <a:solidFill>
            <a:srgbClr val="1B90A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弦形 5"/>
          <p:cNvSpPr/>
          <p:nvPr/>
        </p:nvSpPr>
        <p:spPr>
          <a:xfrm rot="13350635">
            <a:off x="1250055" y="-6715551"/>
            <a:ext cx="10288031" cy="12991298"/>
          </a:xfrm>
          <a:prstGeom prst="chord">
            <a:avLst>
              <a:gd name="adj1" fmla="val 4600706"/>
              <a:gd name="adj2" fmla="val 1895490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等腰三角形 9"/>
          <p:cNvSpPr/>
          <p:nvPr/>
        </p:nvSpPr>
        <p:spPr>
          <a:xfrm rot="19813541" flipH="1">
            <a:off x="4220296" y="1495310"/>
            <a:ext cx="332574" cy="386001"/>
          </a:xfrm>
          <a:prstGeom prst="triangle">
            <a:avLst/>
          </a:prstGeom>
          <a:solidFill>
            <a:srgbClr val="FDCD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 flipH="1">
            <a:off x="10364850" y="2606212"/>
            <a:ext cx="1291321" cy="1238627"/>
            <a:chOff x="1720243" y="1975504"/>
            <a:chExt cx="1202722" cy="831130"/>
          </a:xfrm>
        </p:grpSpPr>
        <p:sp>
          <p:nvSpPr>
            <p:cNvPr id="12" name="等腰三角形 11"/>
            <p:cNvSpPr/>
            <p:nvPr/>
          </p:nvSpPr>
          <p:spPr>
            <a:xfrm rot="19813541" flipH="1">
              <a:off x="2099842" y="1975504"/>
              <a:ext cx="443524" cy="386081"/>
            </a:xfrm>
            <a:prstGeom prst="triangle">
              <a:avLst/>
            </a:prstGeom>
            <a:solidFill>
              <a:srgbClr val="1B9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等腰三角形 12"/>
            <p:cNvSpPr/>
            <p:nvPr/>
          </p:nvSpPr>
          <p:spPr>
            <a:xfrm rot="19813541" flipH="1">
              <a:off x="2099844" y="2420553"/>
              <a:ext cx="443524" cy="386081"/>
            </a:xfrm>
            <a:prstGeom prst="triangle">
              <a:avLst/>
            </a:prstGeom>
            <a:solidFill>
              <a:srgbClr val="93B7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等腰三角形 13"/>
            <p:cNvSpPr/>
            <p:nvPr/>
          </p:nvSpPr>
          <p:spPr>
            <a:xfrm rot="19813541" flipH="1">
              <a:off x="2479441" y="2198028"/>
              <a:ext cx="443524" cy="386081"/>
            </a:xfrm>
            <a:prstGeom prst="triangle">
              <a:avLst/>
            </a:prstGeom>
            <a:solidFill>
              <a:srgbClr val="55C1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等腰三角形 14"/>
            <p:cNvSpPr/>
            <p:nvPr/>
          </p:nvSpPr>
          <p:spPr>
            <a:xfrm rot="19813541" flipH="1">
              <a:off x="1720243" y="2198028"/>
              <a:ext cx="443524" cy="386081"/>
            </a:xfrm>
            <a:prstGeom prst="triangle">
              <a:avLst/>
            </a:prstGeom>
            <a:solidFill>
              <a:srgbClr val="FDCD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6" name="等腰三角形 15"/>
          <p:cNvSpPr/>
          <p:nvPr/>
        </p:nvSpPr>
        <p:spPr>
          <a:xfrm rot="19813541" flipH="1">
            <a:off x="5642808" y="4267777"/>
            <a:ext cx="332574" cy="386001"/>
          </a:xfrm>
          <a:prstGeom prst="triangle">
            <a:avLst/>
          </a:prstGeom>
          <a:solidFill>
            <a:srgbClr val="1B90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7" name="组合 16"/>
          <p:cNvGrpSpPr/>
          <p:nvPr/>
        </p:nvGrpSpPr>
        <p:grpSpPr>
          <a:xfrm>
            <a:off x="830407" y="3244254"/>
            <a:ext cx="1764297" cy="1345285"/>
            <a:chOff x="1720243" y="1975504"/>
            <a:chExt cx="1202722" cy="831130"/>
          </a:xfrm>
        </p:grpSpPr>
        <p:sp>
          <p:nvSpPr>
            <p:cNvPr id="18" name="等腰三角形 17"/>
            <p:cNvSpPr/>
            <p:nvPr/>
          </p:nvSpPr>
          <p:spPr>
            <a:xfrm rot="19813541" flipH="1">
              <a:off x="2099842" y="1975504"/>
              <a:ext cx="443524" cy="386081"/>
            </a:xfrm>
            <a:prstGeom prst="triangle">
              <a:avLst/>
            </a:prstGeom>
            <a:solidFill>
              <a:srgbClr val="1B9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等腰三角形 18"/>
            <p:cNvSpPr/>
            <p:nvPr/>
          </p:nvSpPr>
          <p:spPr>
            <a:xfrm rot="19813541" flipH="1">
              <a:off x="2099844" y="2420553"/>
              <a:ext cx="443524" cy="386081"/>
            </a:xfrm>
            <a:prstGeom prst="triangle">
              <a:avLst/>
            </a:prstGeom>
            <a:solidFill>
              <a:srgbClr val="93B7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等腰三角形 19"/>
            <p:cNvSpPr/>
            <p:nvPr/>
          </p:nvSpPr>
          <p:spPr>
            <a:xfrm rot="19813541" flipH="1">
              <a:off x="2479441" y="2198028"/>
              <a:ext cx="443524" cy="386081"/>
            </a:xfrm>
            <a:prstGeom prst="triangle">
              <a:avLst/>
            </a:prstGeom>
            <a:solidFill>
              <a:srgbClr val="55C1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等腰三角形 20"/>
            <p:cNvSpPr/>
            <p:nvPr/>
          </p:nvSpPr>
          <p:spPr>
            <a:xfrm rot="19813541" flipH="1">
              <a:off x="1720243" y="2198028"/>
              <a:ext cx="443524" cy="386081"/>
            </a:xfrm>
            <a:prstGeom prst="triangle">
              <a:avLst/>
            </a:prstGeom>
            <a:solidFill>
              <a:srgbClr val="FDCD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等腰三角形 21"/>
          <p:cNvSpPr/>
          <p:nvPr/>
        </p:nvSpPr>
        <p:spPr>
          <a:xfrm rot="18000000" flipH="1">
            <a:off x="4160906" y="5219952"/>
            <a:ext cx="443432" cy="289501"/>
          </a:xfrm>
          <a:prstGeom prst="triangle">
            <a:avLst/>
          </a:prstGeom>
          <a:solidFill>
            <a:srgbClr val="55C1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等腰三角形 22"/>
          <p:cNvSpPr/>
          <p:nvPr/>
        </p:nvSpPr>
        <p:spPr>
          <a:xfrm rot="1539679" flipH="1">
            <a:off x="2334191" y="5563215"/>
            <a:ext cx="332574" cy="386001"/>
          </a:xfrm>
          <a:prstGeom prst="triangle">
            <a:avLst/>
          </a:prstGeom>
          <a:solidFill>
            <a:srgbClr val="55C1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等腰三角形 23"/>
          <p:cNvSpPr/>
          <p:nvPr/>
        </p:nvSpPr>
        <p:spPr>
          <a:xfrm rot="20540864" flipH="1">
            <a:off x="2780721" y="6014181"/>
            <a:ext cx="500911" cy="608838"/>
          </a:xfrm>
          <a:prstGeom prst="triangle">
            <a:avLst/>
          </a:prstGeom>
          <a:solidFill>
            <a:srgbClr val="FDCD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等腰三角形 24"/>
          <p:cNvSpPr/>
          <p:nvPr/>
        </p:nvSpPr>
        <p:spPr>
          <a:xfrm rot="6300000" flipH="1">
            <a:off x="9479703" y="5193462"/>
            <a:ext cx="443432" cy="289501"/>
          </a:xfrm>
          <a:prstGeom prst="triangle">
            <a:avLst/>
          </a:prstGeom>
          <a:solidFill>
            <a:srgbClr val="55C1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等腰三角形 25"/>
          <p:cNvSpPr/>
          <p:nvPr/>
        </p:nvSpPr>
        <p:spPr>
          <a:xfrm flipH="1">
            <a:off x="10522932" y="5952599"/>
            <a:ext cx="749779" cy="517417"/>
          </a:xfrm>
          <a:prstGeom prst="triangle">
            <a:avLst/>
          </a:prstGeom>
          <a:solidFill>
            <a:srgbClr val="FDCD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等腰三角形 26"/>
          <p:cNvSpPr/>
          <p:nvPr/>
        </p:nvSpPr>
        <p:spPr>
          <a:xfrm rot="20540864" flipH="1">
            <a:off x="8769614" y="6281123"/>
            <a:ext cx="332574" cy="386001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等腰三角形 27"/>
          <p:cNvSpPr/>
          <p:nvPr/>
        </p:nvSpPr>
        <p:spPr>
          <a:xfrm rot="18000000" flipH="1">
            <a:off x="3743904" y="6291860"/>
            <a:ext cx="443432" cy="289501"/>
          </a:xfrm>
          <a:prstGeom prst="triangl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等腰三角形 28"/>
          <p:cNvSpPr/>
          <p:nvPr/>
        </p:nvSpPr>
        <p:spPr>
          <a:xfrm rot="18000000" flipH="1">
            <a:off x="2487628" y="2546541"/>
            <a:ext cx="443432" cy="289501"/>
          </a:xfrm>
          <a:prstGeom prst="triangl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等腰三角形 29"/>
          <p:cNvSpPr/>
          <p:nvPr/>
        </p:nvSpPr>
        <p:spPr>
          <a:xfrm rot="18000000" flipH="1">
            <a:off x="7665621" y="2835054"/>
            <a:ext cx="443432" cy="289501"/>
          </a:xfrm>
          <a:prstGeom prst="triangl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等腰三角形 31"/>
          <p:cNvSpPr/>
          <p:nvPr/>
        </p:nvSpPr>
        <p:spPr>
          <a:xfrm rot="21257021" flipH="1">
            <a:off x="1625896" y="5451054"/>
            <a:ext cx="702799" cy="754858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3418598" y="1999910"/>
            <a:ext cx="4854535" cy="1969770"/>
          </a:xfrm>
          <a:prstGeom prst="rect">
            <a:avLst/>
          </a:prstGeom>
          <a:noFill/>
        </p:spPr>
        <p:txBody>
          <a:bodyPr wrap="square" lIns="108850" tIns="54425" rIns="108850" bIns="54425" rtlCol="0">
            <a:spAutoFit/>
          </a:bodyPr>
          <a:lstStyle/>
          <a:p>
            <a:pPr algn="ctr"/>
            <a:r>
              <a:rPr lang="zh-CN" altLang="en-US" sz="6400" b="1" dirty="0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谢   谢</a:t>
            </a:r>
            <a:endParaRPr lang="en-US" altLang="zh-CN" sz="6400" b="1" dirty="0">
              <a:solidFill>
                <a:srgbClr val="595E6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5700" b="1" dirty="0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</a:t>
            </a:r>
            <a:r>
              <a:rPr lang="en-US" altLang="zh-CN" sz="57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You</a:t>
            </a:r>
            <a:endParaRPr lang="zh-CN" altLang="en-US" sz="6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互联网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是否愿意进入互联网产业</a:t>
            </a:r>
            <a:r>
              <a:rPr lang="zh-CN" altLang="en-US" dirty="0" smtClean="0">
                <a:sym typeface="+mn-ea"/>
              </a:rPr>
              <a:t>？</a:t>
            </a:r>
            <a:endParaRPr altLang="en-US" dirty="0" err="1" smtClean="0">
              <a:latin typeface="微软雅黑" panose="020B0503020204020204" pitchFamily="34" charset="-122"/>
              <a:sym typeface="+mn-ea"/>
            </a:endParaRPr>
          </a:p>
          <a:p>
            <a:r>
              <a:rPr altLang="en-US" dirty="0" err="1" smtClean="0">
                <a:latin typeface="微软雅黑" panose="020B0503020204020204" pitchFamily="34" charset="-122"/>
                <a:sym typeface="+mn-ea"/>
              </a:rPr>
              <a:t>软件行业（</a:t>
            </a:r>
            <a:r>
              <a:rPr dirty="0" err="1" smtClean="0">
                <a:latin typeface="微软雅黑" panose="020B0503020204020204" pitchFamily="34" charset="-122"/>
                <a:sym typeface="+mn-ea"/>
              </a:rPr>
              <a:t>IT</a:t>
            </a:r>
            <a:r>
              <a:rPr dirty="0" smtClean="0">
                <a:latin typeface="微软雅黑" panose="020B0503020204020204" pitchFamily="34" charset="-122"/>
                <a:sym typeface="+mn-ea"/>
              </a:rPr>
              <a:t> </a:t>
            </a:r>
            <a:r>
              <a:rPr altLang="en-US" dirty="0" err="1" smtClean="0">
                <a:latin typeface="微软雅黑" panose="020B0503020204020204" pitchFamily="34" charset="-122"/>
                <a:sym typeface="+mn-ea"/>
              </a:rPr>
              <a:t>行业）的</a:t>
            </a:r>
            <a:r>
              <a:rPr altLang="en-US" dirty="0" err="1" smtClean="0">
                <a:solidFill>
                  <a:srgbClr val="FF0000"/>
                </a:solidFill>
                <a:latin typeface="微软雅黑" panose="020B0503020204020204" pitchFamily="34" charset="-122"/>
                <a:sym typeface="+mn-ea"/>
              </a:rPr>
              <a:t>优势</a:t>
            </a:r>
            <a:r>
              <a:rPr altLang="en-US" dirty="0" smtClean="0">
                <a:latin typeface="微软雅黑" panose="020B0503020204020204" pitchFamily="34" charset="-122"/>
                <a:sym typeface="+mn-ea"/>
              </a:rPr>
              <a:t>：</a:t>
            </a:r>
          </a:p>
          <a:p>
            <a:pPr lvl="1"/>
            <a:r>
              <a:rPr altLang="en-US" dirty="0" err="1" smtClean="0">
                <a:sym typeface="+mn-ea"/>
              </a:rPr>
              <a:t>平均薪资水平不错</a:t>
            </a:r>
            <a:r>
              <a:rPr lang="zh-CN" altLang="en-US" dirty="0" smtClean="0">
                <a:sym typeface="+mn-ea"/>
              </a:rPr>
              <a:t>、</a:t>
            </a:r>
            <a:r>
              <a:rPr altLang="en-US" dirty="0" err="1" smtClean="0">
                <a:sym typeface="+mn-ea"/>
              </a:rPr>
              <a:t>人才需求量大</a:t>
            </a:r>
          </a:p>
          <a:p>
            <a:pPr lvl="1"/>
            <a:r>
              <a:rPr lang="zh-CN" altLang="en-US" dirty="0" smtClean="0">
                <a:sym typeface="+mn-ea"/>
              </a:rPr>
              <a:t>对社会发展影响重大</a:t>
            </a:r>
          </a:p>
          <a:p>
            <a:pPr lvl="1"/>
            <a:r>
              <a:rPr lang="zh-CN" altLang="en-US" dirty="0" smtClean="0">
                <a:sym typeface="+mn-ea"/>
              </a:rPr>
              <a:t>未来前景广阔（创新、创业）</a:t>
            </a:r>
            <a:endParaRPr kumimoji="0" lang="zh-CN" altLang="en-US" dirty="0" smtClean="0"/>
          </a:p>
          <a:p>
            <a:endParaRPr lang="zh-CN" altLang="en-US" dirty="0">
              <a:latin typeface="微软雅黑" panose="020B0503020204020204" pitchFamily="34" charset="-122"/>
            </a:endParaRPr>
          </a:p>
        </p:txBody>
      </p:sp>
      <p:pic>
        <p:nvPicPr>
          <p:cNvPr id="1026" name="Picture 2" descr="D:\工作_师大\2015-2016-2\302321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9624" y="1283210"/>
            <a:ext cx="3228975" cy="3519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互联网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38895" y="1086137"/>
            <a:ext cx="11106646" cy="4875092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8195" name="Rectangle 2"/>
          <p:cNvSpPr>
            <a:spLocks noGrp="1" noChangeArrowheads="1"/>
          </p:cNvSpPr>
          <p:nvPr/>
        </p:nvSpPr>
        <p:spPr>
          <a:xfrm>
            <a:off x="3090243" y="3074103"/>
            <a:ext cx="6203950" cy="89916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eaLnBrk="1" hangingPunct="1"/>
            <a:r>
              <a:rPr kumimoji="0" lang="zh-CN" altLang="en-US" sz="43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你</a:t>
            </a:r>
            <a:r>
              <a:rPr kumimoji="0" lang="zh-CN" altLang="en-US" sz="48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了解</a:t>
            </a:r>
            <a:r>
              <a:rPr kumimoji="0" lang="zh-CN" altLang="en-US" sz="43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互联网行业吗？</a:t>
            </a:r>
            <a:endParaRPr kumimoji="0" lang="zh-CN" altLang="en-US" sz="4300" dirty="0" smtClean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互联网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1267" name="椭圆 1"/>
          <p:cNvSpPr>
            <a:spLocks noChangeArrowheads="1"/>
          </p:cNvSpPr>
          <p:nvPr/>
        </p:nvSpPr>
        <p:spPr bwMode="auto">
          <a:xfrm>
            <a:off x="3516595" y="1281113"/>
            <a:ext cx="1944688" cy="1062037"/>
          </a:xfrm>
          <a:prstGeom prst="ellipse">
            <a:avLst/>
          </a:prstGeom>
          <a:solidFill>
            <a:schemeClr val="accent1"/>
          </a:solidFill>
          <a:ln w="9525">
            <a:solidFill>
              <a:srgbClr val="0070C0"/>
            </a:solidFill>
            <a:round/>
          </a:ln>
        </p:spPr>
        <p:txBody>
          <a:bodyPr/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互联网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椭圆 4"/>
          <p:cNvSpPr/>
          <p:nvPr/>
        </p:nvSpPr>
        <p:spPr bwMode="auto">
          <a:xfrm>
            <a:off x="2549808" y="2852738"/>
            <a:ext cx="1944687" cy="1060450"/>
          </a:xfrm>
          <a:prstGeom prst="ellipse">
            <a:avLst/>
          </a:prstGeom>
          <a:solidFill>
            <a:srgbClr val="FFC000"/>
          </a:solidFill>
          <a:ln>
            <a:solidFill>
              <a:srgbClr val="FF9900"/>
            </a:solidFill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r>
              <a:rPr lang="zh-CN" altLang="en-US"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云计算</a:t>
            </a:r>
          </a:p>
        </p:txBody>
      </p:sp>
      <p:sp>
        <p:nvSpPr>
          <p:cNvPr id="6" name="椭圆 5"/>
          <p:cNvSpPr/>
          <p:nvPr/>
        </p:nvSpPr>
        <p:spPr bwMode="auto">
          <a:xfrm>
            <a:off x="5848350" y="1195705"/>
            <a:ext cx="1976120" cy="89027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r>
              <a:rPr lang="en-US" altLang="zh-CN"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HTML5</a:t>
            </a:r>
          </a:p>
        </p:txBody>
      </p:sp>
      <p:sp>
        <p:nvSpPr>
          <p:cNvPr id="7" name="椭圆 6"/>
          <p:cNvSpPr/>
          <p:nvPr/>
        </p:nvSpPr>
        <p:spPr bwMode="auto">
          <a:xfrm>
            <a:off x="5169148" y="2801086"/>
            <a:ext cx="1946275" cy="1062037"/>
          </a:xfrm>
          <a:prstGeom prst="ellipse">
            <a:avLst/>
          </a:prstGeom>
          <a:solidFill>
            <a:srgbClr val="FF9999"/>
          </a:solidFill>
          <a:ln>
            <a:solidFill>
              <a:srgbClr val="FF6699"/>
            </a:solidFill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大数据</a:t>
            </a:r>
          </a:p>
        </p:txBody>
      </p:sp>
      <p:sp>
        <p:nvSpPr>
          <p:cNvPr id="8" name="椭圆 7"/>
          <p:cNvSpPr/>
          <p:nvPr/>
        </p:nvSpPr>
        <p:spPr bwMode="auto">
          <a:xfrm>
            <a:off x="7448833" y="2276475"/>
            <a:ext cx="1944687" cy="106045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移动互联网</a:t>
            </a:r>
          </a:p>
        </p:txBody>
      </p:sp>
      <p:sp>
        <p:nvSpPr>
          <p:cNvPr id="9" name="椭圆 8"/>
          <p:cNvSpPr/>
          <p:nvPr/>
        </p:nvSpPr>
        <p:spPr bwMode="auto">
          <a:xfrm>
            <a:off x="3407437" y="4040188"/>
            <a:ext cx="1944687" cy="106045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r>
              <a:rPr lang="zh-CN" altLang="en-US"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可穿戴设备</a:t>
            </a:r>
          </a:p>
        </p:txBody>
      </p:sp>
      <p:sp>
        <p:nvSpPr>
          <p:cNvPr id="10" name="椭圆 9"/>
          <p:cNvSpPr/>
          <p:nvPr/>
        </p:nvSpPr>
        <p:spPr bwMode="auto">
          <a:xfrm>
            <a:off x="5352124" y="4704853"/>
            <a:ext cx="1944688" cy="106045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智能家居</a:t>
            </a:r>
          </a:p>
        </p:txBody>
      </p:sp>
      <p:sp>
        <p:nvSpPr>
          <p:cNvPr id="11" name="椭圆 10"/>
          <p:cNvSpPr/>
          <p:nvPr/>
        </p:nvSpPr>
        <p:spPr bwMode="auto">
          <a:xfrm>
            <a:off x="7190924" y="3863123"/>
            <a:ext cx="1944688" cy="1062037"/>
          </a:xfrm>
          <a:prstGeom prst="ellipse">
            <a:avLst/>
          </a:prstGeom>
          <a:solidFill>
            <a:srgbClr val="FFC000"/>
          </a:solidFill>
          <a:ln>
            <a:solidFill>
              <a:srgbClr val="FF9900"/>
            </a:solidFill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r>
              <a:rPr lang="zh-CN" altLang="en-US"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虚拟化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互联网</a:t>
            </a:r>
            <a:r>
              <a:rPr lang="en-US" altLang="zh-CN"/>
              <a:t>+</a:t>
            </a:r>
          </a:p>
        </p:txBody>
      </p:sp>
      <p:pic>
        <p:nvPicPr>
          <p:cNvPr id="2051" name="Picture 3" descr="D:\工作_师大\2015-2016-2\1114578763_1425945127n.jpg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3405" y="1085850"/>
            <a:ext cx="5882005" cy="4874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如何学好？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Font typeface="Arial" panose="020B0604020202020204" pitchFamily="34" charset="0"/>
              <a:buNone/>
            </a:pPr>
            <a:r>
              <a:rPr lang="zh-CN" altLang="en-US" smtClean="0">
                <a:sym typeface="+mn-ea"/>
              </a:rPr>
              <a:t>抬头看世界，低头做练习。</a:t>
            </a:r>
            <a:endParaRPr kumimoji="0" lang="en-US" altLang="zh-CN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zh-CN" altLang="en-US" smtClean="0">
              <a:sym typeface="+mn-ea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zh-CN" altLang="en-US" smtClean="0">
              <a:sym typeface="+mn-ea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zh-CN" altLang="en-US" smtClean="0">
              <a:sym typeface="+mn-ea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zh-CN" altLang="en-US" smtClean="0">
              <a:sym typeface="+mn-ea"/>
            </a:endParaRPr>
          </a:p>
          <a:p>
            <a:pPr marL="0" indent="0">
              <a:lnSpc>
                <a:spcPct val="100000"/>
              </a:lnSpc>
              <a:spcBef>
                <a:spcPts val="540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zh-CN" altLang="en-US" smtClean="0">
                <a:sym typeface="+mn-ea"/>
              </a:rPr>
              <a:t>                                                                 持续学习，主动学习。</a:t>
            </a:r>
            <a:endParaRPr kumimoji="0" lang="en-US" altLang="zh-CN" dirty="0" smtClean="0"/>
          </a:p>
          <a:p>
            <a:endParaRPr lang="zh-CN" altLang="en-US"/>
          </a:p>
        </p:txBody>
      </p:sp>
      <p:graphicFrame>
        <p:nvGraphicFramePr>
          <p:cNvPr id="4" name="图表 2"/>
          <p:cNvGraphicFramePr/>
          <p:nvPr/>
        </p:nvGraphicFramePr>
        <p:xfrm>
          <a:off x="3417933" y="1809870"/>
          <a:ext cx="5353056" cy="34726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480</TotalTime>
  <Words>984</Words>
  <Application>Microsoft Office PowerPoint</Application>
  <PresentationFormat>自定义</PresentationFormat>
  <Paragraphs>265</Paragraphs>
  <Slides>44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44</vt:i4>
      </vt:variant>
    </vt:vector>
  </HeadingPairs>
  <TitlesOfParts>
    <vt:vector size="51" baseType="lpstr">
      <vt:lpstr>宋体</vt:lpstr>
      <vt:lpstr>微软雅黑</vt:lpstr>
      <vt:lpstr>Arial</vt:lpstr>
      <vt:lpstr>Calibri</vt:lpstr>
      <vt:lpstr>Calibri Light</vt:lpstr>
      <vt:lpstr>Wingdings</vt:lpstr>
      <vt:lpstr>Office 主题</vt:lpstr>
      <vt:lpstr>PowerPoint 演示文稿</vt:lpstr>
      <vt:lpstr>互联网</vt:lpstr>
      <vt:lpstr>互联网</vt:lpstr>
      <vt:lpstr>互联网</vt:lpstr>
      <vt:lpstr>互联网</vt:lpstr>
      <vt:lpstr>互联网</vt:lpstr>
      <vt:lpstr>互联网</vt:lpstr>
      <vt:lpstr>互联网+</vt:lpstr>
      <vt:lpstr>如何学好？</vt:lpstr>
      <vt:lpstr>PowerPoint 演示文稿</vt:lpstr>
      <vt:lpstr>PowerPoint 演示文稿</vt:lpstr>
      <vt:lpstr>PowerPoint 演示文稿</vt:lpstr>
      <vt:lpstr>Web简介</vt:lpstr>
      <vt:lpstr>PowerPoint 演示文稿</vt:lpstr>
      <vt:lpstr>网站访问过程</vt:lpstr>
      <vt:lpstr>Web相关概念</vt:lpstr>
      <vt:lpstr>Web相关概念</vt:lpstr>
      <vt:lpstr>PowerPoint 演示文稿</vt:lpstr>
      <vt:lpstr>网络应用程序架构</vt:lpstr>
      <vt:lpstr>架构特点</vt:lpstr>
      <vt:lpstr>架构特点</vt:lpstr>
      <vt:lpstr>互联网的发展</vt:lpstr>
      <vt:lpstr>Web的发展</vt:lpstr>
      <vt:lpstr>Web的发展</vt:lpstr>
      <vt:lpstr>Web领域典型应用</vt:lpstr>
      <vt:lpstr>PowerPoint 演示文稿</vt:lpstr>
      <vt:lpstr>Web系统开发过程</vt:lpstr>
      <vt:lpstr>项目提出</vt:lpstr>
      <vt:lpstr>需求分析</vt:lpstr>
      <vt:lpstr>UI设计</vt:lpstr>
      <vt:lpstr>系统设计</vt:lpstr>
      <vt:lpstr>前端开发</vt:lpstr>
      <vt:lpstr>后台开发</vt:lpstr>
      <vt:lpstr>系统测试</vt:lpstr>
      <vt:lpstr>发布/维护</vt:lpstr>
      <vt:lpstr>Web知识体系</vt:lpstr>
      <vt:lpstr>PowerPoint 演示文稿</vt:lpstr>
      <vt:lpstr>课程目标</vt:lpstr>
      <vt:lpstr>学习方法</vt:lpstr>
      <vt:lpstr>学习工具</vt:lpstr>
      <vt:lpstr>网络资源</vt:lpstr>
      <vt:lpstr>课程考核</vt:lpstr>
      <vt:lpstr>本章小结</vt:lpstr>
      <vt:lpstr>PowerPoint 演示文稿</vt:lpstr>
    </vt:vector>
  </TitlesOfParts>
  <Company>China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上官蔚蓝</dc:creator>
  <cp:lastModifiedBy>Mengyi</cp:lastModifiedBy>
  <cp:revision>630</cp:revision>
  <dcterms:created xsi:type="dcterms:W3CDTF">2014-10-16T08:35:00Z</dcterms:created>
  <dcterms:modified xsi:type="dcterms:W3CDTF">2020-02-14T10:21:17Z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2052-10.1.0.6929</vt:lpwstr>
  </property>
</Properties>
</file>